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91" r:id="rId4"/>
    <p:sldId id="258" r:id="rId5"/>
    <p:sldId id="259" r:id="rId6"/>
    <p:sldId id="260" r:id="rId7"/>
    <p:sldId id="292" r:id="rId8"/>
    <p:sldId id="261" r:id="rId9"/>
    <p:sldId id="293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4" d="100"/>
          <a:sy n="54" d="100"/>
        </p:scale>
        <p:origin x="-1614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1EBBC19F-97C9-1F4C-AE05-A2E4333FB67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1BF3F1BA-0B2E-D246-BA09-EB06E272F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ndabuse.org/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ho.int/violence_injury_prevention/en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55275" y="3089030"/>
            <a:ext cx="6365640" cy="1444894"/>
          </a:xfrm>
        </p:spPr>
        <p:txBody>
          <a:bodyPr/>
          <a:lstStyle/>
          <a:p>
            <a:r>
              <a:rPr lang="bg-BG" b="1" dirty="0" smtClean="0"/>
              <a:t>Прекъсни порочния кръг </a:t>
            </a:r>
            <a:r>
              <a:rPr lang="bg-BG" b="1" i="1" dirty="0" smtClean="0"/>
              <a:t>Семинар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12378" y="5744521"/>
            <a:ext cx="4350625" cy="479583"/>
          </a:xfrm>
        </p:spPr>
        <p:txBody>
          <a:bodyPr>
            <a:noAutofit/>
          </a:bodyPr>
          <a:lstStyle/>
          <a:p>
            <a:r>
              <a:rPr lang="en-US" sz="2400" b="1" dirty="0" err="1"/>
              <a:t>e</a:t>
            </a:r>
            <a:r>
              <a:rPr lang="en-US" sz="2400" b="1" dirty="0" err="1" smtClean="0"/>
              <a:t>nd</a:t>
            </a:r>
            <a:r>
              <a:rPr lang="en-US" sz="2400" b="1" dirty="0" err="1" smtClean="0">
                <a:solidFill>
                  <a:srgbClr val="800000"/>
                </a:solidFill>
              </a:rPr>
              <a:t>it</a:t>
            </a:r>
            <a:r>
              <a:rPr lang="en-US" sz="2400" b="1" dirty="0" err="1" smtClean="0"/>
              <a:t>now</a:t>
            </a:r>
            <a:r>
              <a:rPr lang="en-US" sz="2400" b="1" dirty="0" smtClean="0"/>
              <a:t> </a:t>
            </a:r>
            <a:r>
              <a:rPr lang="bg-BG" sz="2400" b="1" dirty="0" smtClean="0"/>
              <a:t>Специален ден</a:t>
            </a:r>
            <a:endParaRPr lang="en-US" sz="2400" b="1" dirty="0" smtClean="0"/>
          </a:p>
        </p:txBody>
      </p:sp>
      <p:pic>
        <p:nvPicPr>
          <p:cNvPr id="4" name="Picture 6" descr="WMLOGO-small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2698" y="6179691"/>
            <a:ext cx="76200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086458" y="4597699"/>
            <a:ext cx="6323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dirty="0" smtClean="0"/>
              <a:t>Написан от  Д-р </a:t>
            </a:r>
            <a:r>
              <a:rPr lang="bg-BG" dirty="0" err="1" smtClean="0"/>
              <a:t>Клаудио</a:t>
            </a:r>
            <a:r>
              <a:rPr lang="bg-BG" dirty="0" smtClean="0"/>
              <a:t> и Д-р Памела </a:t>
            </a:r>
            <a:r>
              <a:rPr lang="bg-BG" dirty="0" err="1" smtClean="0"/>
              <a:t>Консуера</a:t>
            </a:r>
            <a:r>
              <a:rPr lang="bg-BG" dirty="0" smtClean="0"/>
              <a:t>,</a:t>
            </a:r>
            <a:r>
              <a:rPr lang="en-US" dirty="0"/>
              <a:t/>
            </a:r>
            <a:br>
              <a:rPr lang="en-US" dirty="0"/>
            </a:br>
            <a:r>
              <a:rPr lang="bg-BG" dirty="0"/>
              <a:t>д</a:t>
            </a:r>
            <a:r>
              <a:rPr lang="bg-BG" dirty="0" smtClean="0"/>
              <a:t>иректори на отдел Семейно служене към</a:t>
            </a:r>
            <a:r>
              <a:rPr lang="en-US" dirty="0"/>
              <a:t/>
            </a:r>
            <a:br>
              <a:rPr lang="en-US" dirty="0"/>
            </a:br>
            <a:r>
              <a:rPr lang="bg-BG" dirty="0" smtClean="0"/>
              <a:t>Северно-американска дивизия на Църквата на адвентистите от седмия ден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366096" y="6146149"/>
            <a:ext cx="5099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dirty="0" smtClean="0"/>
              <a:t>Генерална Конференция, отдел Служба на жените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4984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462" y="682805"/>
            <a:ext cx="7965830" cy="55597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sz="3200" b="1" dirty="0" smtClean="0">
                <a:solidFill>
                  <a:srgbClr val="800000"/>
                </a:solidFill>
              </a:rPr>
              <a:t>В следващите няколко текста, Исус описва взаимоотношенията, които трябва да съществуват сред учениците му: </a:t>
            </a:r>
          </a:p>
          <a:p>
            <a:pPr marL="0" indent="0" algn="ctr">
              <a:buNone/>
            </a:pPr>
            <a:r>
              <a:rPr lang="bg-BG" sz="3200" dirty="0" smtClean="0"/>
              <a:t>Йоан</a:t>
            </a:r>
            <a:r>
              <a:rPr lang="en-US" sz="3200" dirty="0" smtClean="0"/>
              <a:t> 13:34</a:t>
            </a:r>
            <a:r>
              <a:rPr lang="bg-BG" sz="3200" dirty="0" smtClean="0"/>
              <a:t>,</a:t>
            </a:r>
            <a:r>
              <a:rPr lang="ru-RU" sz="3200" dirty="0" smtClean="0"/>
              <a:t> «Нова </a:t>
            </a:r>
            <a:r>
              <a:rPr lang="ru-RU" sz="3200" dirty="0" err="1"/>
              <a:t>заповед</a:t>
            </a:r>
            <a:r>
              <a:rPr lang="ru-RU" sz="3200" dirty="0"/>
              <a:t> </a:t>
            </a:r>
            <a:r>
              <a:rPr lang="ru-RU" sz="3200" dirty="0" err="1"/>
              <a:t>ви</a:t>
            </a:r>
            <a:r>
              <a:rPr lang="ru-RU" sz="3200" dirty="0"/>
              <a:t> </a:t>
            </a:r>
            <a:r>
              <a:rPr lang="ru-RU" sz="3200" dirty="0" err="1"/>
              <a:t>давам</a:t>
            </a:r>
            <a:r>
              <a:rPr lang="ru-RU" sz="3200" dirty="0"/>
              <a:t>, да се любите един </a:t>
            </a:r>
            <a:r>
              <a:rPr lang="ru-RU" sz="3200" dirty="0" err="1"/>
              <a:t>другиго</a:t>
            </a:r>
            <a:r>
              <a:rPr lang="ru-RU" sz="3200" dirty="0"/>
              <a:t>; </a:t>
            </a:r>
            <a:r>
              <a:rPr lang="ru-RU" sz="3200" dirty="0" err="1"/>
              <a:t>както</a:t>
            </a:r>
            <a:r>
              <a:rPr lang="ru-RU" sz="3200" dirty="0"/>
              <a:t> Аз </a:t>
            </a:r>
            <a:r>
              <a:rPr lang="ru-RU" sz="3200" dirty="0" err="1"/>
              <a:t>ви</a:t>
            </a:r>
            <a:r>
              <a:rPr lang="ru-RU" sz="3200" dirty="0"/>
              <a:t> </a:t>
            </a:r>
            <a:r>
              <a:rPr lang="ru-RU" sz="3200" dirty="0" err="1"/>
              <a:t>възлюбих</a:t>
            </a:r>
            <a:r>
              <a:rPr lang="ru-RU" sz="3200" dirty="0"/>
              <a:t>, </a:t>
            </a:r>
            <a:r>
              <a:rPr lang="ru-RU" sz="3200" dirty="0" err="1"/>
              <a:t>така</a:t>
            </a:r>
            <a:r>
              <a:rPr lang="ru-RU" sz="3200" dirty="0"/>
              <a:t> и </a:t>
            </a:r>
            <a:r>
              <a:rPr lang="ru-RU" sz="3200" dirty="0" err="1"/>
              <a:t>вие</a:t>
            </a:r>
            <a:r>
              <a:rPr lang="ru-RU" sz="3200" dirty="0"/>
              <a:t> да се любите един </a:t>
            </a:r>
            <a:r>
              <a:rPr lang="ru-RU" sz="3200" dirty="0" err="1" smtClean="0"/>
              <a:t>другиго</a:t>
            </a:r>
            <a:r>
              <a:rPr lang="en-US" sz="3200" dirty="0" smtClean="0"/>
              <a:t>.»</a:t>
            </a:r>
          </a:p>
          <a:p>
            <a:pPr lvl="0"/>
            <a:r>
              <a:rPr lang="bg-BG" sz="3200" dirty="0" smtClean="0"/>
              <a:t>Отново в стих</a:t>
            </a:r>
            <a:r>
              <a:rPr lang="en-US" sz="3200" dirty="0" smtClean="0"/>
              <a:t> </a:t>
            </a:r>
            <a:r>
              <a:rPr lang="en-US" sz="3200" dirty="0"/>
              <a:t>35: </a:t>
            </a:r>
            <a:r>
              <a:rPr lang="en-US" sz="3200" dirty="0" smtClean="0"/>
              <a:t>«</a:t>
            </a:r>
            <a:r>
              <a:rPr lang="ru-RU" sz="3200" dirty="0" smtClean="0"/>
              <a:t>По </a:t>
            </a:r>
            <a:r>
              <a:rPr lang="ru-RU" sz="3200" dirty="0" err="1"/>
              <a:t>това</a:t>
            </a:r>
            <a:r>
              <a:rPr lang="ru-RU" sz="3200" dirty="0"/>
              <a:t> </a:t>
            </a:r>
            <a:r>
              <a:rPr lang="ru-RU" sz="3200" dirty="0" err="1"/>
              <a:t>ще</a:t>
            </a:r>
            <a:r>
              <a:rPr lang="ru-RU" sz="3200" dirty="0"/>
              <a:t> </a:t>
            </a:r>
            <a:r>
              <a:rPr lang="ru-RU" sz="3200" dirty="0" err="1"/>
              <a:t>познаят</a:t>
            </a:r>
            <a:r>
              <a:rPr lang="ru-RU" sz="3200" dirty="0"/>
              <a:t> </a:t>
            </a:r>
            <a:r>
              <a:rPr lang="ru-RU" sz="3200" dirty="0" err="1"/>
              <a:t>всички</a:t>
            </a:r>
            <a:r>
              <a:rPr lang="ru-RU" sz="3200" dirty="0"/>
              <a:t>, че </a:t>
            </a:r>
            <a:r>
              <a:rPr lang="ru-RU" sz="3200" dirty="0" err="1"/>
              <a:t>сте</a:t>
            </a:r>
            <a:r>
              <a:rPr lang="ru-RU" sz="3200" dirty="0"/>
              <a:t> Мои </a:t>
            </a:r>
            <a:r>
              <a:rPr lang="ru-RU" sz="3200" dirty="0" err="1"/>
              <a:t>ученици</a:t>
            </a:r>
            <a:r>
              <a:rPr lang="ru-RU" sz="3200" dirty="0"/>
              <a:t>, </a:t>
            </a:r>
            <a:r>
              <a:rPr lang="ru-RU" sz="3200" dirty="0" err="1"/>
              <a:t>ако</a:t>
            </a:r>
            <a:r>
              <a:rPr lang="ru-RU" sz="3200" dirty="0"/>
              <a:t> </a:t>
            </a:r>
            <a:r>
              <a:rPr lang="ru-RU" sz="3200" dirty="0" err="1"/>
              <a:t>имате</a:t>
            </a:r>
            <a:r>
              <a:rPr lang="ru-RU" sz="3200" dirty="0"/>
              <a:t> </a:t>
            </a:r>
            <a:r>
              <a:rPr lang="ru-RU" sz="3200" dirty="0" err="1"/>
              <a:t>любов</a:t>
            </a:r>
            <a:r>
              <a:rPr lang="ru-RU" sz="3200" dirty="0"/>
              <a:t> </a:t>
            </a:r>
            <a:r>
              <a:rPr lang="ru-RU" sz="3200" dirty="0" err="1"/>
              <a:t>помежду</a:t>
            </a:r>
            <a:r>
              <a:rPr lang="ru-RU" sz="3200" dirty="0"/>
              <a:t> си</a:t>
            </a:r>
            <a:r>
              <a:rPr lang="ru-RU" sz="3200" dirty="0" smtClean="0"/>
              <a:t>.»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42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060" y="1029416"/>
            <a:ext cx="7614138" cy="461524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sz="3200" b="1" dirty="0" smtClean="0">
                <a:solidFill>
                  <a:srgbClr val="800000"/>
                </a:solidFill>
              </a:rPr>
              <a:t>В следващите две глави, Исус заявява думите Си още по- решително:</a:t>
            </a:r>
          </a:p>
          <a:p>
            <a:pPr marL="0" indent="0" algn="ctr">
              <a:buNone/>
            </a:pPr>
            <a:r>
              <a:rPr lang="bg-BG" sz="3200" dirty="0" smtClean="0"/>
              <a:t>Йоан</a:t>
            </a:r>
            <a:r>
              <a:rPr lang="en-US" sz="3200" dirty="0" smtClean="0"/>
              <a:t> </a:t>
            </a:r>
            <a:r>
              <a:rPr lang="en-US" sz="3200" dirty="0"/>
              <a:t>15:12: </a:t>
            </a:r>
            <a:r>
              <a:rPr lang="bg-BG" sz="3200" dirty="0"/>
              <a:t>«</a:t>
            </a:r>
            <a:r>
              <a:rPr lang="ru-RU" sz="3200" dirty="0" err="1" smtClean="0"/>
              <a:t>Това</a:t>
            </a:r>
            <a:r>
              <a:rPr lang="ru-RU" sz="3200" dirty="0" smtClean="0"/>
              <a:t> </a:t>
            </a:r>
            <a:r>
              <a:rPr lang="ru-RU" sz="3200" dirty="0"/>
              <a:t>е </a:t>
            </a:r>
            <a:r>
              <a:rPr lang="ru-RU" sz="3200" dirty="0" err="1"/>
              <a:t>Моята</a:t>
            </a:r>
            <a:r>
              <a:rPr lang="ru-RU" sz="3200" dirty="0"/>
              <a:t> </a:t>
            </a:r>
            <a:r>
              <a:rPr lang="ru-RU" sz="3200" dirty="0" err="1"/>
              <a:t>заповед</a:t>
            </a:r>
            <a:r>
              <a:rPr lang="ru-RU" sz="3200" dirty="0"/>
              <a:t>, да се любите един друг, </a:t>
            </a:r>
            <a:r>
              <a:rPr lang="ru-RU" sz="3200" dirty="0" err="1"/>
              <a:t>както</a:t>
            </a:r>
            <a:r>
              <a:rPr lang="ru-RU" sz="3200" dirty="0"/>
              <a:t> Аз </a:t>
            </a:r>
            <a:r>
              <a:rPr lang="ru-RU" sz="3200" dirty="0" err="1"/>
              <a:t>ви</a:t>
            </a:r>
            <a:r>
              <a:rPr lang="ru-RU" sz="3200" dirty="0"/>
              <a:t> </a:t>
            </a:r>
            <a:r>
              <a:rPr lang="ru-RU" sz="3200" dirty="0" err="1" smtClean="0"/>
              <a:t>възлюбих</a:t>
            </a:r>
            <a:r>
              <a:rPr lang="ru-RU" sz="3200" dirty="0" smtClean="0"/>
              <a:t>.»</a:t>
            </a:r>
          </a:p>
          <a:p>
            <a:pPr marL="0" indent="0" algn="ctr">
              <a:buNone/>
            </a:pPr>
            <a:r>
              <a:rPr lang="bg-BG" sz="3200" dirty="0" smtClean="0"/>
              <a:t>И отново в стих</a:t>
            </a:r>
            <a:r>
              <a:rPr lang="en-US" sz="3200" dirty="0" smtClean="0"/>
              <a:t>. 17: </a:t>
            </a:r>
            <a:r>
              <a:rPr lang="en-US" sz="3200" dirty="0"/>
              <a:t>«</a:t>
            </a:r>
            <a:r>
              <a:rPr lang="ru-RU" sz="3200" dirty="0" err="1" smtClean="0"/>
              <a:t>Това</a:t>
            </a:r>
            <a:r>
              <a:rPr lang="ru-RU" sz="3200" dirty="0" smtClean="0"/>
              <a:t> </a:t>
            </a:r>
            <a:r>
              <a:rPr lang="ru-RU" sz="3200" dirty="0" err="1"/>
              <a:t>ви</a:t>
            </a:r>
            <a:r>
              <a:rPr lang="ru-RU" sz="3200" dirty="0"/>
              <a:t> </a:t>
            </a:r>
            <a:r>
              <a:rPr lang="ru-RU" sz="3200" dirty="0" err="1"/>
              <a:t>заповядвам</a:t>
            </a:r>
            <a:r>
              <a:rPr lang="ru-RU" sz="3200" dirty="0"/>
              <a:t> да се любите един друг</a:t>
            </a:r>
            <a:r>
              <a:rPr lang="ru-RU" sz="3200" dirty="0" smtClean="0"/>
              <a:t>.»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9693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447"/>
            <a:ext cx="9144000" cy="1103167"/>
          </a:xfrm>
        </p:spPr>
        <p:txBody>
          <a:bodyPr/>
          <a:lstStyle/>
          <a:p>
            <a:r>
              <a:rPr lang="bg-BG" sz="4000" b="1" dirty="0" smtClean="0">
                <a:solidFill>
                  <a:srgbClr val="800000"/>
                </a:solidFill>
              </a:rPr>
              <a:t>Въпроси за дискусия по групи</a:t>
            </a:r>
            <a:endParaRPr lang="en-US" sz="4000" b="1" dirty="0">
              <a:solidFill>
                <a:srgbClr val="8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9945" y="1077505"/>
            <a:ext cx="8053762" cy="565739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200" dirty="0" smtClean="0"/>
          </a:p>
          <a:p>
            <a:pPr lvl="0"/>
            <a:r>
              <a:rPr lang="bg-BG" sz="3200" dirty="0" smtClean="0"/>
              <a:t>Любовта чувство ли е или решение? Как текстовете по-горе ни помагат да разберем каква точно е тя?</a:t>
            </a:r>
            <a:r>
              <a:rPr lang="en-US" sz="3200" dirty="0" smtClean="0"/>
              <a:t> </a:t>
            </a:r>
            <a:endParaRPr lang="bg-BG" sz="3200" dirty="0"/>
          </a:p>
          <a:p>
            <a:pPr lvl="0"/>
            <a:endParaRPr lang="bg-BG" sz="3200" dirty="0" smtClean="0"/>
          </a:p>
          <a:p>
            <a:pPr lvl="0"/>
            <a:r>
              <a:rPr lang="bg-BG" sz="3200" dirty="0" smtClean="0"/>
              <a:t>Може ли любовта да бъде командвана?</a:t>
            </a:r>
            <a:endParaRPr lang="en-US" sz="3200" dirty="0"/>
          </a:p>
          <a:p>
            <a:pPr lvl="0"/>
            <a:r>
              <a:rPr lang="bg-BG" sz="3200" dirty="0" smtClean="0"/>
              <a:t>Възможно ли е да обичате някого  и в същото време да злоупотребявате с него?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4522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9230" y="1735138"/>
            <a:ext cx="7313613" cy="405606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g-BG" sz="3600" dirty="0" smtClean="0">
                <a:solidFill>
                  <a:srgbClr val="800000"/>
                </a:solidFill>
              </a:rPr>
              <a:t>Исус не просто ни предлага, кани или окуражава да се обичаме един друг… </a:t>
            </a:r>
          </a:p>
          <a:p>
            <a:pPr algn="ctr">
              <a:buNone/>
            </a:pPr>
            <a:r>
              <a:rPr lang="bg-BG" sz="3600" dirty="0" smtClean="0">
                <a:solidFill>
                  <a:srgbClr val="800000"/>
                </a:solidFill>
              </a:rPr>
              <a:t>Той ни заповядва да се обичаме един друг, ако ще бъдем Негови ученици.</a:t>
            </a:r>
            <a:endParaRPr lang="en-US" sz="36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88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638" y="877717"/>
            <a:ext cx="8047308" cy="488382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bg-BG" sz="3200" dirty="0" smtClean="0"/>
              <a:t>„</a:t>
            </a:r>
            <a:r>
              <a:rPr lang="ru-RU" sz="3200" dirty="0" smtClean="0"/>
              <a:t>Не </a:t>
            </a:r>
            <a:r>
              <a:rPr lang="ru-RU" sz="3200" dirty="0" err="1"/>
              <a:t>позволявайте</a:t>
            </a:r>
            <a:r>
              <a:rPr lang="ru-RU" sz="3200" dirty="0"/>
              <a:t> </a:t>
            </a:r>
            <a:r>
              <a:rPr lang="ru-RU" sz="3200" dirty="0" err="1"/>
              <a:t>караниците</a:t>
            </a:r>
            <a:r>
              <a:rPr lang="ru-RU" sz="3200" dirty="0"/>
              <a:t> да </a:t>
            </a:r>
            <a:r>
              <a:rPr lang="ru-RU" sz="3200" dirty="0" err="1" smtClean="0"/>
              <a:t>проникнат</a:t>
            </a:r>
            <a:r>
              <a:rPr lang="ru-RU" sz="3200" dirty="0" smtClean="0"/>
              <a:t> </a:t>
            </a:r>
            <a:r>
              <a:rPr lang="ru-RU" sz="3200" dirty="0"/>
              <a:t>в </a:t>
            </a:r>
            <a:r>
              <a:rPr lang="ru-RU" sz="3200" dirty="0" err="1"/>
              <a:t>семействата</a:t>
            </a:r>
            <a:r>
              <a:rPr lang="ru-RU" sz="3200" dirty="0"/>
              <a:t> </a:t>
            </a:r>
            <a:r>
              <a:rPr lang="ru-RU" sz="3200" dirty="0" err="1"/>
              <a:t>ви</a:t>
            </a:r>
            <a:r>
              <a:rPr lang="ru-RU" sz="3200" dirty="0"/>
              <a:t>. </a:t>
            </a:r>
            <a:r>
              <a:rPr lang="ru-RU" sz="3200" dirty="0" err="1"/>
              <a:t>Говорете</a:t>
            </a:r>
            <a:r>
              <a:rPr lang="ru-RU" sz="3200" dirty="0"/>
              <a:t> с </a:t>
            </a:r>
            <a:r>
              <a:rPr lang="ru-RU" sz="3200" dirty="0" err="1"/>
              <a:t>благост</a:t>
            </a:r>
            <a:r>
              <a:rPr lang="ru-RU" sz="3200" dirty="0"/>
              <a:t>. </a:t>
            </a:r>
            <a:r>
              <a:rPr lang="ru-RU" sz="3200" dirty="0" err="1"/>
              <a:t>Никога</a:t>
            </a:r>
            <a:r>
              <a:rPr lang="ru-RU" sz="3200" dirty="0"/>
              <a:t> не се </a:t>
            </a:r>
            <a:r>
              <a:rPr lang="ru-RU" sz="3200" dirty="0" err="1"/>
              <a:t>оставяйте</a:t>
            </a:r>
            <a:r>
              <a:rPr lang="ru-RU" sz="3200" dirty="0"/>
              <a:t> </a:t>
            </a:r>
            <a:r>
              <a:rPr lang="ru-RU" sz="3200" dirty="0" err="1"/>
              <a:t>думите</a:t>
            </a:r>
            <a:r>
              <a:rPr lang="ru-RU" sz="3200" dirty="0"/>
              <a:t> </a:t>
            </a:r>
            <a:r>
              <a:rPr lang="ru-RU" sz="3200" dirty="0" err="1"/>
              <a:t>ви</a:t>
            </a:r>
            <a:r>
              <a:rPr lang="ru-RU" sz="3200" dirty="0"/>
              <a:t> да </a:t>
            </a:r>
            <a:r>
              <a:rPr lang="ru-RU" sz="3200" dirty="0" err="1"/>
              <a:t>бъдат</a:t>
            </a:r>
            <a:r>
              <a:rPr lang="ru-RU" sz="3200" dirty="0"/>
              <a:t> остри. </a:t>
            </a:r>
            <a:r>
              <a:rPr lang="ru-RU" sz="3200" dirty="0" err="1"/>
              <a:t>Бъдете</a:t>
            </a:r>
            <a:r>
              <a:rPr lang="ru-RU" sz="3200" dirty="0"/>
              <a:t> </a:t>
            </a:r>
            <a:r>
              <a:rPr lang="ru-RU" sz="3200" dirty="0" err="1"/>
              <a:t>спокойни</a:t>
            </a:r>
            <a:r>
              <a:rPr lang="ru-RU" sz="3200" dirty="0"/>
              <a:t>. </a:t>
            </a:r>
            <a:r>
              <a:rPr lang="ru-RU" sz="3200" dirty="0" err="1"/>
              <a:t>Отдалечете</a:t>
            </a:r>
            <a:r>
              <a:rPr lang="ru-RU" sz="3200" dirty="0"/>
              <a:t> всяко </a:t>
            </a:r>
            <a:r>
              <a:rPr lang="ru-RU" sz="3200" dirty="0" err="1"/>
              <a:t>търсене</a:t>
            </a:r>
            <a:r>
              <a:rPr lang="ru-RU" sz="3200" dirty="0"/>
              <a:t> на грешки. Кажете на </a:t>
            </a:r>
            <a:r>
              <a:rPr lang="ru-RU" sz="3200" dirty="0" err="1"/>
              <a:t>децата</a:t>
            </a:r>
            <a:r>
              <a:rPr lang="ru-RU" sz="3200" dirty="0"/>
              <a:t> си, че желаете да се </a:t>
            </a:r>
            <a:r>
              <a:rPr lang="ru-RU" sz="3200" dirty="0" err="1"/>
              <a:t>приготвят</a:t>
            </a:r>
            <a:r>
              <a:rPr lang="ru-RU" sz="3200" dirty="0"/>
              <a:t> за </a:t>
            </a:r>
            <a:r>
              <a:rPr lang="ru-RU" sz="3200" dirty="0" err="1"/>
              <a:t>святостта</a:t>
            </a:r>
            <a:r>
              <a:rPr lang="ru-RU" sz="3200" dirty="0"/>
              <a:t> в </a:t>
            </a:r>
            <a:r>
              <a:rPr lang="ru-RU" sz="3200" dirty="0" err="1"/>
              <a:t>небето</a:t>
            </a:r>
            <a:r>
              <a:rPr lang="ru-RU" sz="3200" dirty="0"/>
              <a:t>, </a:t>
            </a:r>
            <a:r>
              <a:rPr lang="ru-RU" sz="3200" dirty="0" err="1"/>
              <a:t>където</a:t>
            </a:r>
            <a:r>
              <a:rPr lang="ru-RU" sz="3200" dirty="0"/>
              <a:t> </a:t>
            </a:r>
            <a:r>
              <a:rPr lang="ru-RU" sz="3200" dirty="0" err="1"/>
              <a:t>съществува</a:t>
            </a:r>
            <a:r>
              <a:rPr lang="ru-RU" sz="3200" dirty="0"/>
              <a:t> само мир и не се </a:t>
            </a:r>
            <a:r>
              <a:rPr lang="ru-RU" sz="3200" dirty="0" err="1"/>
              <a:t>чуват</a:t>
            </a:r>
            <a:r>
              <a:rPr lang="ru-RU" sz="3200" dirty="0"/>
              <a:t> </a:t>
            </a:r>
            <a:r>
              <a:rPr lang="ru-RU" sz="3200" dirty="0" err="1"/>
              <a:t>кавги</a:t>
            </a:r>
            <a:r>
              <a:rPr lang="ru-RU" sz="3200" dirty="0"/>
              <a:t>. </a:t>
            </a:r>
            <a:r>
              <a:rPr lang="ru-RU" sz="3200" dirty="0" err="1"/>
              <a:t>Имайте</a:t>
            </a:r>
            <a:r>
              <a:rPr lang="ru-RU" sz="3200" dirty="0"/>
              <a:t> </a:t>
            </a:r>
            <a:r>
              <a:rPr lang="ru-RU" sz="3200" dirty="0" err="1"/>
              <a:t>търпение</a:t>
            </a:r>
            <a:r>
              <a:rPr lang="ru-RU" sz="3200" dirty="0"/>
              <a:t> с </a:t>
            </a:r>
            <a:r>
              <a:rPr lang="ru-RU" sz="3200" dirty="0" err="1"/>
              <a:t>тях</a:t>
            </a:r>
            <a:r>
              <a:rPr lang="ru-RU" sz="3200" dirty="0"/>
              <a:t>, </a:t>
            </a:r>
            <a:r>
              <a:rPr lang="ru-RU" sz="3200" dirty="0" err="1"/>
              <a:t>когато</a:t>
            </a:r>
            <a:r>
              <a:rPr lang="ru-RU" sz="3200" dirty="0"/>
              <a:t> </a:t>
            </a:r>
            <a:r>
              <a:rPr lang="ru-RU" sz="3200" dirty="0" err="1"/>
              <a:t>преминават</a:t>
            </a:r>
            <a:r>
              <a:rPr lang="ru-RU" sz="3200" dirty="0"/>
              <a:t> </a:t>
            </a:r>
            <a:r>
              <a:rPr lang="ru-RU" sz="3200" dirty="0" err="1"/>
              <a:t>през</a:t>
            </a:r>
            <a:r>
              <a:rPr lang="ru-RU" sz="3200" dirty="0"/>
              <a:t> </a:t>
            </a:r>
            <a:r>
              <a:rPr lang="ru-RU" sz="3200" dirty="0" err="1"/>
              <a:t>изпитания</a:t>
            </a:r>
            <a:r>
              <a:rPr lang="ru-RU" sz="3200" dirty="0"/>
              <a:t>, </a:t>
            </a:r>
            <a:r>
              <a:rPr lang="ru-RU" sz="3200" dirty="0" err="1"/>
              <a:t>които</a:t>
            </a:r>
            <a:r>
              <a:rPr lang="ru-RU" sz="3200" dirty="0"/>
              <a:t> на вас </a:t>
            </a:r>
            <a:r>
              <a:rPr lang="ru-RU" sz="3200" dirty="0" err="1"/>
              <a:t>може</a:t>
            </a:r>
            <a:r>
              <a:rPr lang="ru-RU" sz="3200" dirty="0"/>
              <a:t> </a:t>
            </a:r>
            <a:r>
              <a:rPr lang="ru-RU" sz="3200" dirty="0" err="1"/>
              <a:t>би</a:t>
            </a:r>
            <a:r>
              <a:rPr lang="ru-RU" sz="3200" dirty="0"/>
              <a:t> </a:t>
            </a:r>
            <a:r>
              <a:rPr lang="ru-RU" sz="3200" dirty="0" err="1"/>
              <a:t>ви</a:t>
            </a:r>
            <a:r>
              <a:rPr lang="ru-RU" sz="3200" dirty="0"/>
              <a:t> се </a:t>
            </a:r>
            <a:r>
              <a:rPr lang="ru-RU" sz="3200" dirty="0" err="1"/>
              <a:t>струват</a:t>
            </a:r>
            <a:r>
              <a:rPr lang="ru-RU" sz="3200" dirty="0"/>
              <a:t> малки, но за </a:t>
            </a:r>
            <a:r>
              <a:rPr lang="ru-RU" sz="3200" dirty="0" err="1"/>
              <a:t>тях</a:t>
            </a:r>
            <a:r>
              <a:rPr lang="ru-RU" sz="3200" dirty="0"/>
              <a:t> </a:t>
            </a:r>
            <a:r>
              <a:rPr lang="ru-RU" sz="3200" dirty="0" err="1"/>
              <a:t>са</a:t>
            </a:r>
            <a:r>
              <a:rPr lang="ru-RU" sz="3200" dirty="0"/>
              <a:t> </a:t>
            </a:r>
            <a:r>
              <a:rPr lang="ru-RU" sz="3200" dirty="0" err="1"/>
              <a:t>големи</a:t>
            </a:r>
            <a:r>
              <a:rPr lang="ru-RU" sz="3200" dirty="0"/>
              <a:t>. </a:t>
            </a:r>
            <a:r>
              <a:rPr lang="en-US" sz="3200" dirty="0" smtClean="0"/>
              <a:t>   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167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947" y="960343"/>
            <a:ext cx="7789984" cy="524702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dirty="0" err="1" smtClean="0"/>
              <a:t>Когато</a:t>
            </a:r>
            <a:r>
              <a:rPr lang="ru-RU" sz="3200" dirty="0" smtClean="0"/>
              <a:t> </a:t>
            </a:r>
            <a:r>
              <a:rPr lang="ru-RU" sz="3200" dirty="0" err="1"/>
              <a:t>майката</a:t>
            </a:r>
            <a:r>
              <a:rPr lang="ru-RU" sz="3200" dirty="0"/>
              <a:t> и </a:t>
            </a:r>
            <a:r>
              <a:rPr lang="ru-RU" sz="3200" dirty="0" err="1"/>
              <a:t>бащата</a:t>
            </a:r>
            <a:r>
              <a:rPr lang="ru-RU" sz="3200" dirty="0"/>
              <a:t> </a:t>
            </a:r>
            <a:r>
              <a:rPr lang="ru-RU" sz="3200" dirty="0" err="1"/>
              <a:t>са</a:t>
            </a:r>
            <a:r>
              <a:rPr lang="ru-RU" sz="3200" dirty="0"/>
              <a:t> </a:t>
            </a:r>
            <a:r>
              <a:rPr lang="ru-RU" sz="3200" dirty="0" err="1"/>
              <a:t>обърнати</a:t>
            </a:r>
            <a:r>
              <a:rPr lang="ru-RU" sz="3200" dirty="0"/>
              <a:t> за Христос, </a:t>
            </a:r>
            <a:r>
              <a:rPr lang="ru-RU" sz="3200" dirty="0" err="1"/>
              <a:t>тогава</a:t>
            </a:r>
            <a:r>
              <a:rPr lang="ru-RU" sz="3200" dirty="0"/>
              <a:t> </a:t>
            </a:r>
            <a:r>
              <a:rPr lang="ru-RU" sz="3200" dirty="0" err="1"/>
              <a:t>ще</a:t>
            </a:r>
            <a:r>
              <a:rPr lang="ru-RU" sz="3200" dirty="0"/>
              <a:t> </a:t>
            </a:r>
            <a:r>
              <a:rPr lang="ru-RU" sz="3200" dirty="0" err="1"/>
              <a:t>съществува</a:t>
            </a:r>
            <a:r>
              <a:rPr lang="ru-RU" sz="3200" dirty="0"/>
              <a:t> </a:t>
            </a:r>
            <a:r>
              <a:rPr lang="ru-RU" sz="3200" dirty="0" err="1"/>
              <a:t>истинско</a:t>
            </a:r>
            <a:r>
              <a:rPr lang="ru-RU" sz="3200" dirty="0"/>
              <a:t> </a:t>
            </a:r>
            <a:r>
              <a:rPr lang="ru-RU" sz="3200" dirty="0" err="1"/>
              <a:t>обръщане</a:t>
            </a:r>
            <a:r>
              <a:rPr lang="ru-RU" sz="3200" dirty="0"/>
              <a:t> в </a:t>
            </a:r>
            <a:r>
              <a:rPr lang="ru-RU" sz="3200" dirty="0" err="1"/>
              <a:t>принципите</a:t>
            </a:r>
            <a:r>
              <a:rPr lang="ru-RU" sz="3200" dirty="0"/>
              <a:t> им на </a:t>
            </a:r>
            <a:r>
              <a:rPr lang="ru-RU" sz="3200" dirty="0" err="1"/>
              <a:t>ръководене</a:t>
            </a:r>
            <a:r>
              <a:rPr lang="ru-RU" sz="3200" dirty="0"/>
              <a:t>. </a:t>
            </a:r>
            <a:r>
              <a:rPr lang="ru-RU" sz="3200" dirty="0" err="1"/>
              <a:t>Мислите</a:t>
            </a:r>
            <a:r>
              <a:rPr lang="ru-RU" sz="3200" dirty="0"/>
              <a:t>, </a:t>
            </a:r>
            <a:r>
              <a:rPr lang="ru-RU" sz="3200" dirty="0" err="1"/>
              <a:t>думите</a:t>
            </a:r>
            <a:r>
              <a:rPr lang="ru-RU" sz="3200" dirty="0"/>
              <a:t> </a:t>
            </a:r>
            <a:r>
              <a:rPr lang="ru-RU" sz="3200" dirty="0" err="1"/>
              <a:t>ще</a:t>
            </a:r>
            <a:r>
              <a:rPr lang="ru-RU" sz="3200" dirty="0"/>
              <a:t> </a:t>
            </a:r>
            <a:r>
              <a:rPr lang="ru-RU" sz="3200" dirty="0" err="1"/>
              <a:t>бъдат</a:t>
            </a:r>
            <a:r>
              <a:rPr lang="ru-RU" sz="3200" dirty="0"/>
              <a:t> </a:t>
            </a:r>
            <a:r>
              <a:rPr lang="ru-RU" sz="3200" dirty="0" err="1"/>
              <a:t>различни</a:t>
            </a:r>
            <a:r>
              <a:rPr lang="ru-RU" sz="3200" dirty="0"/>
              <a:t>… В </a:t>
            </a:r>
            <a:r>
              <a:rPr lang="ru-RU" sz="3200" dirty="0" err="1"/>
              <a:t>семейството</a:t>
            </a:r>
            <a:r>
              <a:rPr lang="ru-RU" sz="3200" dirty="0"/>
              <a:t> </a:t>
            </a:r>
            <a:r>
              <a:rPr lang="ru-RU" sz="3200" dirty="0" err="1"/>
              <a:t>няма</a:t>
            </a:r>
            <a:r>
              <a:rPr lang="ru-RU" sz="3200" dirty="0"/>
              <a:t> да се говори на висок глас или гневно. </a:t>
            </a:r>
            <a:r>
              <a:rPr lang="ru-RU" sz="3200" dirty="0" err="1"/>
              <a:t>Изказаните</a:t>
            </a:r>
            <a:r>
              <a:rPr lang="ru-RU" sz="3200" dirty="0"/>
              <a:t> </a:t>
            </a:r>
            <a:r>
              <a:rPr lang="ru-RU" sz="3200" dirty="0" err="1"/>
              <a:t>думи</a:t>
            </a:r>
            <a:r>
              <a:rPr lang="ru-RU" sz="3200" dirty="0"/>
              <a:t> </a:t>
            </a:r>
            <a:r>
              <a:rPr lang="ru-RU" sz="3200" dirty="0" err="1"/>
              <a:t>ще</a:t>
            </a:r>
            <a:r>
              <a:rPr lang="ru-RU" sz="3200" dirty="0"/>
              <a:t> </a:t>
            </a:r>
            <a:r>
              <a:rPr lang="ru-RU" sz="3200" dirty="0" err="1"/>
              <a:t>смекчават</a:t>
            </a:r>
            <a:r>
              <a:rPr lang="ru-RU" sz="3200" dirty="0"/>
              <a:t> и </a:t>
            </a:r>
            <a:r>
              <a:rPr lang="ru-RU" sz="3200" dirty="0" err="1"/>
              <a:t>ще</a:t>
            </a:r>
            <a:r>
              <a:rPr lang="ru-RU" sz="3200" dirty="0"/>
              <a:t> </a:t>
            </a:r>
            <a:r>
              <a:rPr lang="ru-RU" sz="3200" dirty="0" err="1"/>
              <a:t>бъдат</a:t>
            </a:r>
            <a:r>
              <a:rPr lang="ru-RU" sz="3200" dirty="0"/>
              <a:t> благословение за </a:t>
            </a:r>
            <a:r>
              <a:rPr lang="ru-RU" sz="3200" dirty="0" err="1"/>
              <a:t>слушащите</a:t>
            </a:r>
            <a:r>
              <a:rPr lang="ru-RU" sz="3200" dirty="0"/>
              <a:t> </a:t>
            </a:r>
            <a:r>
              <a:rPr lang="ru-RU" sz="3200" dirty="0" err="1"/>
              <a:t>ги</a:t>
            </a:r>
            <a:r>
              <a:rPr lang="ru-RU" sz="3200" dirty="0"/>
              <a:t>… </a:t>
            </a:r>
            <a:r>
              <a:rPr lang="ru-RU" sz="3200" dirty="0" err="1"/>
              <a:t>Отдалечете</a:t>
            </a:r>
            <a:r>
              <a:rPr lang="ru-RU" sz="3200" dirty="0"/>
              <a:t> </a:t>
            </a:r>
            <a:r>
              <a:rPr lang="ru-RU" sz="3200" dirty="0" err="1"/>
              <a:t>всички</a:t>
            </a:r>
            <a:r>
              <a:rPr lang="ru-RU" sz="3200" dirty="0"/>
              <a:t> </a:t>
            </a:r>
            <a:r>
              <a:rPr lang="ru-RU" sz="3200" dirty="0" err="1"/>
              <a:t>лоши</a:t>
            </a:r>
            <a:r>
              <a:rPr lang="ru-RU" sz="3200" dirty="0"/>
              <a:t> черти от говора си.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4960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575" y="1165220"/>
            <a:ext cx="7378697" cy="513007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dirty="0" smtClean="0"/>
              <a:t>Не </a:t>
            </a:r>
            <a:r>
              <a:rPr lang="ru-RU" sz="3200" dirty="0" err="1"/>
              <a:t>трябва</a:t>
            </a:r>
            <a:r>
              <a:rPr lang="ru-RU" sz="3200" dirty="0"/>
              <a:t> да </a:t>
            </a:r>
            <a:r>
              <a:rPr lang="ru-RU" sz="3200" dirty="0" err="1"/>
              <a:t>бъдем</a:t>
            </a:r>
            <a:r>
              <a:rPr lang="ru-RU" sz="3200" dirty="0"/>
              <a:t> </a:t>
            </a:r>
            <a:r>
              <a:rPr lang="ru-RU" sz="3200" dirty="0" err="1"/>
              <a:t>импулсивни</a:t>
            </a:r>
            <a:r>
              <a:rPr lang="ru-RU" sz="3200" dirty="0"/>
              <a:t>, но да владеем </a:t>
            </a:r>
            <a:r>
              <a:rPr lang="ru-RU" sz="3200" dirty="0" err="1"/>
              <a:t>думите</a:t>
            </a:r>
            <a:r>
              <a:rPr lang="ru-RU" sz="3200" dirty="0"/>
              <a:t> си и по </a:t>
            </a:r>
            <a:r>
              <a:rPr lang="ru-RU" sz="3200" dirty="0" err="1"/>
              <a:t>този</a:t>
            </a:r>
            <a:r>
              <a:rPr lang="ru-RU" sz="3200" dirty="0"/>
              <a:t> начин </a:t>
            </a:r>
            <a:r>
              <a:rPr lang="ru-RU" sz="3200" dirty="0" err="1"/>
              <a:t>ще</a:t>
            </a:r>
            <a:r>
              <a:rPr lang="ru-RU" sz="3200" dirty="0"/>
              <a:t> </a:t>
            </a:r>
            <a:r>
              <a:rPr lang="ru-RU" sz="3200" dirty="0" err="1"/>
              <a:t>удържим</a:t>
            </a:r>
            <a:r>
              <a:rPr lang="ru-RU" sz="3200" dirty="0"/>
              <a:t> </a:t>
            </a:r>
            <a:r>
              <a:rPr lang="ru-RU" sz="3200" dirty="0" err="1"/>
              <a:t>големи</a:t>
            </a:r>
            <a:r>
              <a:rPr lang="ru-RU" sz="3200" dirty="0"/>
              <a:t> победи. </a:t>
            </a:r>
            <a:r>
              <a:rPr lang="ru-RU" sz="3200" dirty="0" err="1"/>
              <a:t>Ако</a:t>
            </a:r>
            <a:r>
              <a:rPr lang="ru-RU" sz="3200" dirty="0"/>
              <a:t> не владеем </a:t>
            </a:r>
            <a:r>
              <a:rPr lang="ru-RU" sz="3200" dirty="0" err="1"/>
              <a:t>думите</a:t>
            </a:r>
            <a:r>
              <a:rPr lang="ru-RU" sz="3200" dirty="0"/>
              <a:t> и темперамента си, </a:t>
            </a:r>
            <a:r>
              <a:rPr lang="ru-RU" sz="3200" dirty="0" err="1"/>
              <a:t>ние</a:t>
            </a:r>
            <a:r>
              <a:rPr lang="ru-RU" sz="3200" dirty="0"/>
              <a:t> </a:t>
            </a:r>
            <a:r>
              <a:rPr lang="ru-RU" sz="3200" dirty="0" err="1"/>
              <a:t>сме</a:t>
            </a:r>
            <a:r>
              <a:rPr lang="ru-RU" sz="3200" dirty="0"/>
              <a:t> </a:t>
            </a:r>
            <a:r>
              <a:rPr lang="ru-RU" sz="3200" dirty="0" err="1"/>
              <a:t>роби</a:t>
            </a:r>
            <a:r>
              <a:rPr lang="ru-RU" sz="3200" dirty="0"/>
              <a:t> на Сатана. </a:t>
            </a:r>
            <a:r>
              <a:rPr lang="ru-RU" sz="3200" dirty="0" err="1"/>
              <a:t>Всички</a:t>
            </a:r>
            <a:r>
              <a:rPr lang="ru-RU" sz="3200" dirty="0"/>
              <a:t> </a:t>
            </a:r>
            <a:r>
              <a:rPr lang="ru-RU" sz="3200" dirty="0" err="1"/>
              <a:t>гневни</a:t>
            </a:r>
            <a:r>
              <a:rPr lang="ru-RU" sz="3200" dirty="0"/>
              <a:t> </a:t>
            </a:r>
            <a:r>
              <a:rPr lang="ru-RU" sz="3200" dirty="0" err="1"/>
              <a:t>думи</a:t>
            </a:r>
            <a:r>
              <a:rPr lang="ru-RU" sz="3200" dirty="0"/>
              <a:t> </a:t>
            </a:r>
            <a:r>
              <a:rPr lang="ru-RU" sz="3200" dirty="0" err="1"/>
              <a:t>изказани</a:t>
            </a:r>
            <a:r>
              <a:rPr lang="ru-RU" sz="3200" dirty="0"/>
              <a:t> нервно и без </a:t>
            </a:r>
            <a:r>
              <a:rPr lang="ru-RU" sz="3200" dirty="0" err="1"/>
              <a:t>търпение</a:t>
            </a:r>
            <a:r>
              <a:rPr lang="ru-RU" sz="3200" dirty="0"/>
              <a:t> </a:t>
            </a:r>
            <a:r>
              <a:rPr lang="ru-RU" sz="3200" dirty="0" err="1"/>
              <a:t>са</a:t>
            </a:r>
            <a:r>
              <a:rPr lang="ru-RU" sz="3200" dirty="0"/>
              <a:t> </a:t>
            </a:r>
            <a:r>
              <a:rPr lang="ru-RU" sz="3200" dirty="0" err="1"/>
              <a:t>предоставени</a:t>
            </a:r>
            <a:r>
              <a:rPr lang="ru-RU" sz="3200" dirty="0"/>
              <a:t> направо от Сатана.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9923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060" y="1200600"/>
            <a:ext cx="7313613" cy="4795751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dirty="0"/>
              <a:t>И </a:t>
            </a:r>
            <a:r>
              <a:rPr lang="ru-RU" sz="3200" dirty="0" err="1"/>
              <a:t>това</a:t>
            </a:r>
            <a:r>
              <a:rPr lang="ru-RU" sz="3200" dirty="0"/>
              <a:t> е </a:t>
            </a:r>
            <a:r>
              <a:rPr lang="ru-RU" sz="3200" dirty="0" err="1"/>
              <a:t>скъпоструваща</a:t>
            </a:r>
            <a:r>
              <a:rPr lang="ru-RU" sz="3200" dirty="0"/>
              <a:t> жертва, по- </a:t>
            </a:r>
            <a:r>
              <a:rPr lang="ru-RU" sz="3200" dirty="0" err="1"/>
              <a:t>скъпоструваща</a:t>
            </a:r>
            <a:r>
              <a:rPr lang="ru-RU" sz="3200" dirty="0"/>
              <a:t> от всяка друга жертва, </a:t>
            </a:r>
            <a:r>
              <a:rPr lang="ru-RU" sz="3200" dirty="0" err="1"/>
              <a:t>която</a:t>
            </a:r>
            <a:r>
              <a:rPr lang="ru-RU" sz="3200" dirty="0"/>
              <a:t> </a:t>
            </a:r>
            <a:r>
              <a:rPr lang="ru-RU" sz="3200" dirty="0" err="1"/>
              <a:t>донасяме</a:t>
            </a:r>
            <a:r>
              <a:rPr lang="ru-RU" sz="3200" dirty="0"/>
              <a:t> пред Бога, </a:t>
            </a:r>
            <a:r>
              <a:rPr lang="ru-RU" sz="3200" dirty="0" err="1"/>
              <a:t>защото</a:t>
            </a:r>
            <a:r>
              <a:rPr lang="ru-RU" sz="3200" dirty="0"/>
              <a:t> </a:t>
            </a:r>
            <a:r>
              <a:rPr lang="ru-RU" sz="3200" dirty="0" err="1"/>
              <a:t>разрушава</a:t>
            </a:r>
            <a:r>
              <a:rPr lang="ru-RU" sz="3200" dirty="0"/>
              <a:t> мира и </a:t>
            </a:r>
            <a:r>
              <a:rPr lang="ru-RU" sz="3200" dirty="0" err="1"/>
              <a:t>щастието</a:t>
            </a:r>
            <a:r>
              <a:rPr lang="ru-RU" sz="3200" dirty="0"/>
              <a:t> на </a:t>
            </a:r>
            <a:r>
              <a:rPr lang="ru-RU" sz="3200" dirty="0" err="1"/>
              <a:t>цялото</a:t>
            </a:r>
            <a:r>
              <a:rPr lang="ru-RU" sz="3200" dirty="0"/>
              <a:t> семейство, </a:t>
            </a:r>
            <a:r>
              <a:rPr lang="ru-RU" sz="3200" dirty="0" err="1"/>
              <a:t>разрушава</a:t>
            </a:r>
            <a:r>
              <a:rPr lang="ru-RU" sz="3200" dirty="0"/>
              <a:t> </a:t>
            </a:r>
            <a:r>
              <a:rPr lang="ru-RU" sz="3200" dirty="0" err="1"/>
              <a:t>здравето</a:t>
            </a:r>
            <a:r>
              <a:rPr lang="ru-RU" sz="3200" dirty="0"/>
              <a:t> и </a:t>
            </a:r>
            <a:r>
              <a:rPr lang="ru-RU" sz="3200" dirty="0" err="1"/>
              <a:t>най</a:t>
            </a:r>
            <a:r>
              <a:rPr lang="ru-RU" sz="3200" dirty="0"/>
              <a:t>- </a:t>
            </a:r>
            <a:r>
              <a:rPr lang="ru-RU" sz="3200" dirty="0" err="1"/>
              <a:t>накрая</a:t>
            </a:r>
            <a:r>
              <a:rPr lang="ru-RU" sz="3200" dirty="0"/>
              <a:t> </a:t>
            </a:r>
            <a:r>
              <a:rPr lang="ru-RU" sz="3200" dirty="0" err="1"/>
              <a:t>ще</a:t>
            </a:r>
            <a:r>
              <a:rPr lang="ru-RU" sz="3200" dirty="0"/>
              <a:t> </a:t>
            </a:r>
            <a:r>
              <a:rPr lang="ru-RU" sz="3200" dirty="0" err="1"/>
              <a:t>доведе</a:t>
            </a:r>
            <a:r>
              <a:rPr lang="ru-RU" sz="3200" dirty="0"/>
              <a:t> до </a:t>
            </a:r>
            <a:r>
              <a:rPr lang="ru-RU" sz="3200" dirty="0" err="1"/>
              <a:t>загуба</a:t>
            </a:r>
            <a:r>
              <a:rPr lang="ru-RU" sz="3200" dirty="0"/>
              <a:t> на </a:t>
            </a:r>
            <a:r>
              <a:rPr lang="ru-RU" sz="3200" dirty="0" err="1"/>
              <a:t>вечния</a:t>
            </a:r>
            <a:r>
              <a:rPr lang="ru-RU" sz="3200" dirty="0"/>
              <a:t> живот и </a:t>
            </a:r>
            <a:r>
              <a:rPr lang="ru-RU" sz="3200" dirty="0" err="1" smtClean="0"/>
              <a:t>щастие</a:t>
            </a:r>
            <a:r>
              <a:rPr lang="ru-RU" sz="3200" dirty="0" smtClean="0"/>
              <a:t>.</a:t>
            </a:r>
            <a:r>
              <a:rPr lang="en-US" sz="3200" dirty="0" smtClean="0"/>
              <a:t>”</a:t>
            </a:r>
          </a:p>
          <a:p>
            <a:pPr>
              <a:buNone/>
            </a:pPr>
            <a:endParaRPr lang="en-US" sz="1050" dirty="0" smtClean="0"/>
          </a:p>
          <a:p>
            <a:pPr marL="0" indent="0" algn="ctr">
              <a:buNone/>
            </a:pPr>
            <a:r>
              <a:rPr lang="bg-BG" sz="2800" dirty="0" smtClean="0"/>
              <a:t>Елен Уайт, </a:t>
            </a:r>
            <a:r>
              <a:rPr lang="bg-BG" sz="2800" dirty="0" err="1" smtClean="0"/>
              <a:t>Адвентен</a:t>
            </a:r>
            <a:r>
              <a:rPr lang="bg-BG" sz="2800" dirty="0" smtClean="0"/>
              <a:t> дом</a:t>
            </a:r>
            <a:endParaRPr lang="en-US" sz="2800" dirty="0" smtClean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5655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9803"/>
            <a:ext cx="9143999" cy="868362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800000"/>
                </a:solidFill>
              </a:rPr>
              <a:t>Статистически </a:t>
            </a:r>
            <a:r>
              <a:rPr lang="ru-RU" sz="4000" b="1" dirty="0" err="1">
                <a:solidFill>
                  <a:srgbClr val="800000"/>
                </a:solidFill>
              </a:rPr>
              <a:t>данни</a:t>
            </a:r>
            <a:r>
              <a:rPr lang="ru-RU" sz="4000" b="1" dirty="0">
                <a:solidFill>
                  <a:srgbClr val="800000"/>
                </a:solidFill>
              </a:rPr>
              <a:t> за </a:t>
            </a:r>
            <a:r>
              <a:rPr lang="ru-RU" sz="4000" b="1" dirty="0" err="1">
                <a:solidFill>
                  <a:srgbClr val="800000"/>
                </a:solidFill>
              </a:rPr>
              <a:t>домашно</a:t>
            </a:r>
            <a:r>
              <a:rPr lang="ru-RU" sz="4000" b="1" dirty="0">
                <a:solidFill>
                  <a:srgbClr val="800000"/>
                </a:solidFill>
              </a:rPr>
              <a:t> насилие. </a:t>
            </a:r>
            <a:endParaRPr lang="en-US" sz="4000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74" y="1405900"/>
            <a:ext cx="8046908" cy="5452100"/>
          </a:xfrm>
        </p:spPr>
        <p:txBody>
          <a:bodyPr>
            <a:noAutofit/>
          </a:bodyPr>
          <a:lstStyle/>
          <a:p>
            <a:r>
              <a:rPr lang="bg-BG" sz="3000" dirty="0" smtClean="0">
                <a:hlinkClick r:id="rId3"/>
              </a:rPr>
              <a:t>Фонд за превенция от домашно насилие</a:t>
            </a:r>
            <a:r>
              <a:rPr lang="bg-BG" sz="3000" dirty="0">
                <a:hlinkClick r:id="rId3"/>
              </a:rPr>
              <a:t> </a:t>
            </a:r>
            <a:r>
              <a:rPr lang="en-US" sz="3000" dirty="0" smtClean="0">
                <a:hlinkClick r:id="rId3"/>
              </a:rPr>
              <a:t>(</a:t>
            </a:r>
            <a:r>
              <a:rPr lang="bg-BG" sz="3000" dirty="0" smtClean="0">
                <a:hlinkClick r:id="rId3"/>
              </a:rPr>
              <a:t>ФПДН</a:t>
            </a:r>
            <a:r>
              <a:rPr lang="en-US" sz="3000" dirty="0" smtClean="0">
                <a:hlinkClick r:id="rId3"/>
              </a:rPr>
              <a:t>)</a:t>
            </a:r>
            <a:r>
              <a:rPr lang="en-US" sz="3600" b="1" i="1" dirty="0" smtClean="0">
                <a:solidFill>
                  <a:srgbClr val="800000"/>
                </a:solidFill>
              </a:rPr>
              <a:t>, </a:t>
            </a:r>
            <a:r>
              <a:rPr lang="bg-BG" sz="3600" b="1" i="1" dirty="0" smtClean="0">
                <a:solidFill>
                  <a:srgbClr val="800000"/>
                </a:solidFill>
              </a:rPr>
              <a:t>една от три жени </a:t>
            </a:r>
            <a:r>
              <a:rPr lang="bg-BG" sz="3000" dirty="0" smtClean="0"/>
              <a:t>в света е изпитала сексуално, психическо, емоционално или друго насилие през живота си. </a:t>
            </a:r>
          </a:p>
          <a:p>
            <a:r>
              <a:rPr lang="bg-BG" sz="3000" dirty="0" smtClean="0">
                <a:hlinkClick r:id="rId4"/>
              </a:rPr>
              <a:t>Световната здравна организация (СЗО) </a:t>
            </a:r>
            <a:r>
              <a:rPr lang="bg-BG" sz="3000" dirty="0" smtClean="0"/>
              <a:t>докладва, че </a:t>
            </a:r>
            <a:r>
              <a:rPr lang="ru-RU" sz="3000" dirty="0"/>
              <a:t>в </a:t>
            </a:r>
            <a:r>
              <a:rPr lang="ru-RU" sz="3000" dirty="0" err="1"/>
              <a:t>четиридесет</a:t>
            </a:r>
            <a:r>
              <a:rPr lang="ru-RU" sz="3000" dirty="0"/>
              <a:t> и </a:t>
            </a:r>
            <a:r>
              <a:rPr lang="ru-RU" sz="3000" dirty="0" err="1"/>
              <a:t>осем</a:t>
            </a:r>
            <a:r>
              <a:rPr lang="ru-RU" sz="3000" dirty="0"/>
              <a:t> </a:t>
            </a:r>
            <a:r>
              <a:rPr lang="ru-RU" sz="3000" dirty="0" err="1"/>
              <a:t>проучвания</a:t>
            </a:r>
            <a:r>
              <a:rPr lang="ru-RU" sz="3000" dirty="0"/>
              <a:t> от </a:t>
            </a:r>
            <a:r>
              <a:rPr lang="ru-RU" sz="3000" dirty="0" err="1"/>
              <a:t>цял</a:t>
            </a:r>
            <a:r>
              <a:rPr lang="ru-RU" sz="3000" dirty="0"/>
              <a:t> ​​свят, </a:t>
            </a:r>
            <a:r>
              <a:rPr lang="en-US" sz="3000" dirty="0">
                <a:solidFill>
                  <a:schemeClr val="accent4"/>
                </a:solidFill>
              </a:rPr>
              <a:t>10-69% </a:t>
            </a:r>
            <a:r>
              <a:rPr lang="ru-RU" sz="3000" dirty="0" smtClean="0">
                <a:solidFill>
                  <a:schemeClr val="accent4"/>
                </a:solidFill>
              </a:rPr>
              <a:t>от </a:t>
            </a:r>
            <a:r>
              <a:rPr lang="ru-RU" sz="3000" dirty="0">
                <a:solidFill>
                  <a:schemeClr val="accent4"/>
                </a:solidFill>
              </a:rPr>
              <a:t>жените </a:t>
            </a:r>
            <a:r>
              <a:rPr lang="ru-RU" sz="3000" dirty="0" err="1"/>
              <a:t>заявяват</a:t>
            </a:r>
            <a:r>
              <a:rPr lang="ru-RU" sz="3000" dirty="0"/>
              <a:t>, че </a:t>
            </a:r>
            <a:r>
              <a:rPr lang="ru-RU" sz="3000" dirty="0" err="1"/>
              <a:t>са</a:t>
            </a:r>
            <a:r>
              <a:rPr lang="ru-RU" sz="3000" dirty="0"/>
              <a:t> били физически </a:t>
            </a:r>
            <a:r>
              <a:rPr lang="ru-RU" sz="3000" dirty="0" err="1"/>
              <a:t>нападнати</a:t>
            </a:r>
            <a:r>
              <a:rPr lang="ru-RU" sz="3000" dirty="0"/>
              <a:t> от интимен </a:t>
            </a:r>
            <a:r>
              <a:rPr lang="ru-RU" sz="3000" dirty="0" err="1"/>
              <a:t>партньор</a:t>
            </a:r>
            <a:r>
              <a:rPr lang="ru-RU" sz="3000" dirty="0"/>
              <a:t> в </a:t>
            </a:r>
            <a:r>
              <a:rPr lang="ru-RU" sz="3000" dirty="0" err="1"/>
              <a:t>някакъв</a:t>
            </a:r>
            <a:r>
              <a:rPr lang="ru-RU" sz="3000" dirty="0"/>
              <a:t> момент от живота </a:t>
            </a:r>
            <a:r>
              <a:rPr lang="ru-RU" sz="3000" dirty="0" smtClean="0"/>
              <a:t>си.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63417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3238"/>
            <a:ext cx="9144000" cy="868362"/>
          </a:xfrm>
        </p:spPr>
        <p:txBody>
          <a:bodyPr>
            <a:normAutofit/>
          </a:bodyPr>
          <a:lstStyle/>
          <a:p>
            <a:r>
              <a:rPr lang="bg-BG" sz="4000" b="1" dirty="0">
                <a:solidFill>
                  <a:srgbClr val="800000"/>
                </a:solidFill>
              </a:rPr>
              <a:t>Видове насилие 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862" y="1858232"/>
            <a:ext cx="7313613" cy="441947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b="1" dirty="0" err="1" smtClean="0"/>
              <a:t>Емоционално</a:t>
            </a:r>
            <a:r>
              <a:rPr lang="ru-RU" sz="3200" b="1" dirty="0" smtClean="0"/>
              <a:t> </a:t>
            </a:r>
            <a:r>
              <a:rPr lang="ru-RU" sz="3200" b="1" dirty="0"/>
              <a:t>насилие / </a:t>
            </a:r>
            <a:r>
              <a:rPr lang="ru-RU" sz="3200" b="1" dirty="0" err="1"/>
              <a:t>вербална</a:t>
            </a:r>
            <a:r>
              <a:rPr lang="ru-RU" sz="3200" b="1" dirty="0"/>
              <a:t> </a:t>
            </a:r>
            <a:r>
              <a:rPr lang="ru-RU" sz="3200" b="1" dirty="0" err="1" smtClean="0"/>
              <a:t>злоупотреба</a:t>
            </a:r>
            <a:endParaRPr lang="ru-RU" sz="3200" b="1" dirty="0" smtClean="0"/>
          </a:p>
          <a:p>
            <a:pPr>
              <a:buNone/>
            </a:pPr>
            <a:r>
              <a:rPr lang="ru-RU" sz="3200" b="1" dirty="0" err="1" smtClean="0"/>
              <a:t>Финансови</a:t>
            </a:r>
            <a:r>
              <a:rPr lang="ru-RU" sz="3200" b="1" dirty="0" smtClean="0"/>
              <a:t> </a:t>
            </a:r>
            <a:r>
              <a:rPr lang="ru-RU" sz="3200" b="1" dirty="0"/>
              <a:t>злоупотреби</a:t>
            </a:r>
          </a:p>
          <a:p>
            <a:pPr>
              <a:buNone/>
            </a:pPr>
            <a:r>
              <a:rPr lang="ru-RU" sz="3200" b="1" dirty="0" err="1" smtClean="0"/>
              <a:t>Физическо</a:t>
            </a:r>
            <a:r>
              <a:rPr lang="ru-RU" sz="3200" b="1" dirty="0" smtClean="0"/>
              <a:t> </a:t>
            </a:r>
            <a:r>
              <a:rPr lang="ru-RU" sz="3200" b="1" dirty="0"/>
              <a:t>насилие</a:t>
            </a:r>
          </a:p>
          <a:p>
            <a:pPr>
              <a:buNone/>
            </a:pPr>
            <a:r>
              <a:rPr lang="ru-RU" sz="3200" b="1" dirty="0" err="1" smtClean="0"/>
              <a:t>Сексуална</a:t>
            </a:r>
            <a:r>
              <a:rPr lang="ru-RU" sz="3200" b="1" dirty="0" smtClean="0"/>
              <a:t> </a:t>
            </a:r>
            <a:r>
              <a:rPr lang="ru-RU" sz="3200" b="1" dirty="0" err="1"/>
              <a:t>злоупотреба</a:t>
            </a:r>
            <a:endParaRPr lang="ru-RU" sz="3200" b="1" dirty="0"/>
          </a:p>
          <a:p>
            <a:pPr>
              <a:buNone/>
            </a:pPr>
            <a:r>
              <a:rPr lang="ru-RU" sz="3200" b="1" dirty="0" err="1" smtClean="0"/>
              <a:t>Дигитална</a:t>
            </a:r>
            <a:r>
              <a:rPr lang="ru-RU" sz="3200" b="1" dirty="0" smtClean="0"/>
              <a:t> </a:t>
            </a:r>
            <a:r>
              <a:rPr lang="ru-RU" sz="3200" b="1" dirty="0" err="1"/>
              <a:t>злоупотреба</a:t>
            </a:r>
            <a:endParaRPr lang="ru-RU" sz="3200" b="1" dirty="0"/>
          </a:p>
          <a:p>
            <a:pPr>
              <a:buNone/>
            </a:pPr>
            <a:r>
              <a:rPr lang="ru-RU" sz="3200" b="1" dirty="0" smtClean="0"/>
              <a:t>Религиозна </a:t>
            </a:r>
            <a:r>
              <a:rPr lang="ru-RU" sz="3200" b="1" dirty="0" err="1"/>
              <a:t>злоупотреба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9574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4293"/>
            <a:ext cx="9144000" cy="868362"/>
          </a:xfrm>
        </p:spPr>
        <p:txBody>
          <a:bodyPr/>
          <a:lstStyle/>
          <a:p>
            <a:r>
              <a:rPr lang="bg-BG" sz="4000" b="1" dirty="0" err="1" smtClean="0">
                <a:solidFill>
                  <a:srgbClr val="800000"/>
                </a:solidFill>
              </a:rPr>
              <a:t>Впрос</a:t>
            </a:r>
            <a:r>
              <a:rPr lang="bg-BG" sz="4000" b="1" dirty="0" smtClean="0">
                <a:solidFill>
                  <a:srgbClr val="800000"/>
                </a:solidFill>
              </a:rPr>
              <a:t> по групи</a:t>
            </a:r>
            <a:r>
              <a:rPr lang="en-US" sz="4000" b="1" dirty="0" smtClean="0">
                <a:solidFill>
                  <a:srgbClr val="800000"/>
                </a:solidFill>
              </a:rPr>
              <a:t>:</a:t>
            </a:r>
            <a:endParaRPr lang="en-US" sz="4000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862" y="2023485"/>
            <a:ext cx="4149969" cy="4746590"/>
          </a:xfrm>
        </p:spPr>
        <p:txBody>
          <a:bodyPr>
            <a:normAutofit/>
          </a:bodyPr>
          <a:lstStyle/>
          <a:p>
            <a:r>
              <a:rPr lang="bg-BG" sz="3200" dirty="0" smtClean="0"/>
              <a:t>Вие не посягате, но познавате ли човек, който е бил жертва на домашно насилие, по някой от гореспоменатите начини?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9198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8783"/>
            <a:ext cx="9144000" cy="868362"/>
          </a:xfrm>
        </p:spPr>
        <p:txBody>
          <a:bodyPr>
            <a:noAutofit/>
          </a:bodyPr>
          <a:lstStyle/>
          <a:p>
            <a:r>
              <a:rPr lang="bg-BG" sz="3600" b="1" dirty="0" smtClean="0">
                <a:solidFill>
                  <a:srgbClr val="800000"/>
                </a:solidFill>
              </a:rPr>
              <a:t>ПОРОЧНИЯТ КРЪГ НА </a:t>
            </a:r>
            <a:r>
              <a:rPr lang="bg-BG" sz="3600" b="1" smtClean="0">
                <a:solidFill>
                  <a:srgbClr val="800000"/>
                </a:solidFill>
              </a:rPr>
              <a:t>ДОМАШНОТО НАСИЛИЕ</a:t>
            </a:r>
            <a:endParaRPr lang="en-US" sz="3600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947" y="1377083"/>
            <a:ext cx="7882657" cy="505888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dirty="0" err="1"/>
              <a:t>Домашното</a:t>
            </a:r>
            <a:r>
              <a:rPr lang="ru-RU" sz="3200" dirty="0"/>
              <a:t> насилие </a:t>
            </a:r>
            <a:r>
              <a:rPr lang="ru-RU" sz="3200" dirty="0" err="1"/>
              <a:t>обикновено</a:t>
            </a:r>
            <a:r>
              <a:rPr lang="ru-RU" sz="3200" dirty="0"/>
              <a:t> </a:t>
            </a:r>
            <a:r>
              <a:rPr lang="ru-RU" sz="3200" dirty="0" err="1"/>
              <a:t>следва</a:t>
            </a:r>
            <a:r>
              <a:rPr lang="ru-RU" sz="3200" dirty="0"/>
              <a:t> </a:t>
            </a:r>
            <a:r>
              <a:rPr lang="ru-RU" sz="3200" dirty="0" err="1"/>
              <a:t>определени</a:t>
            </a:r>
            <a:r>
              <a:rPr lang="ru-RU" sz="3200" dirty="0"/>
              <a:t> модели. </a:t>
            </a:r>
            <a:r>
              <a:rPr lang="ru-RU" sz="3200" dirty="0" smtClean="0"/>
              <a:t>Те </a:t>
            </a:r>
            <a:r>
              <a:rPr lang="ru-RU" sz="3200" dirty="0" err="1"/>
              <a:t>може</a:t>
            </a:r>
            <a:r>
              <a:rPr lang="ru-RU" sz="3200" dirty="0"/>
              <a:t> да </a:t>
            </a:r>
            <a:r>
              <a:rPr lang="ru-RU" sz="3200" dirty="0" err="1"/>
              <a:t>изглеждат</a:t>
            </a:r>
            <a:r>
              <a:rPr lang="ru-RU" sz="3200" dirty="0"/>
              <a:t> </a:t>
            </a:r>
            <a:r>
              <a:rPr lang="ru-RU" sz="3200" dirty="0" err="1"/>
              <a:t>непредсказуеми</a:t>
            </a:r>
            <a:r>
              <a:rPr lang="ru-RU" sz="3200" dirty="0"/>
              <a:t> - </a:t>
            </a:r>
            <a:r>
              <a:rPr lang="ru-RU" sz="3200" dirty="0" err="1" smtClean="0"/>
              <a:t>обикновено</a:t>
            </a:r>
            <a:r>
              <a:rPr lang="ru-RU" sz="3200" dirty="0" smtClean="0"/>
              <a:t> </a:t>
            </a:r>
            <a:r>
              <a:rPr lang="ru-RU" sz="3200" dirty="0" err="1" smtClean="0"/>
              <a:t>избухване</a:t>
            </a:r>
            <a:r>
              <a:rPr lang="ru-RU" sz="3200" dirty="0" smtClean="0"/>
              <a:t>, </a:t>
            </a:r>
            <a:r>
              <a:rPr lang="ru-RU" sz="3200" dirty="0" err="1" smtClean="0"/>
              <a:t>свързано</a:t>
            </a:r>
            <a:r>
              <a:rPr lang="ru-RU" sz="3200" dirty="0" smtClean="0"/>
              <a:t> </a:t>
            </a:r>
            <a:r>
              <a:rPr lang="ru-RU" sz="3200" dirty="0"/>
              <a:t>с момента и </a:t>
            </a:r>
            <a:r>
              <a:rPr lang="ru-RU" sz="3200" dirty="0" err="1"/>
              <a:t>обстоятелставата</a:t>
            </a:r>
            <a:r>
              <a:rPr lang="ru-RU" sz="3200" dirty="0"/>
              <a:t> в живота на </a:t>
            </a:r>
            <a:r>
              <a:rPr lang="ru-RU" sz="3200" dirty="0" err="1"/>
              <a:t>въвлечените</a:t>
            </a:r>
            <a:r>
              <a:rPr lang="ru-RU" sz="3200" dirty="0"/>
              <a:t> хора в </a:t>
            </a:r>
            <a:r>
              <a:rPr lang="ru-RU" sz="3200" dirty="0" smtClean="0"/>
              <a:t>него. </a:t>
            </a:r>
            <a:r>
              <a:rPr lang="ru-RU" sz="3200" dirty="0"/>
              <a:t>Но </a:t>
            </a:r>
            <a:r>
              <a:rPr lang="ru-RU" sz="3200" dirty="0" err="1"/>
              <a:t>домашното</a:t>
            </a:r>
            <a:r>
              <a:rPr lang="ru-RU" sz="3200" dirty="0"/>
              <a:t> насилие се </a:t>
            </a:r>
            <a:r>
              <a:rPr lang="ru-RU" sz="3200" dirty="0" err="1"/>
              <a:t>изгражда</a:t>
            </a:r>
            <a:r>
              <a:rPr lang="ru-RU" sz="3200" dirty="0"/>
              <a:t> по </a:t>
            </a:r>
            <a:r>
              <a:rPr lang="ru-RU" sz="3200" dirty="0" err="1"/>
              <a:t>тези</a:t>
            </a:r>
            <a:r>
              <a:rPr lang="ru-RU" sz="3200" dirty="0"/>
              <a:t> модели, независимо </a:t>
            </a:r>
            <a:r>
              <a:rPr lang="ru-RU" sz="3200" dirty="0" err="1"/>
              <a:t>къде</a:t>
            </a:r>
            <a:r>
              <a:rPr lang="ru-RU" sz="3200" dirty="0"/>
              <a:t> се </a:t>
            </a:r>
            <a:r>
              <a:rPr lang="ru-RU" sz="3200" dirty="0" err="1"/>
              <a:t>появява</a:t>
            </a:r>
            <a:r>
              <a:rPr lang="ru-RU" sz="3200" dirty="0"/>
              <a:t> и кой е </a:t>
            </a:r>
            <a:r>
              <a:rPr lang="ru-RU" sz="3200" dirty="0" err="1"/>
              <a:t>въвлечен</a:t>
            </a:r>
            <a:r>
              <a:rPr lang="ru-RU" sz="3200" dirty="0"/>
              <a:t>. </a:t>
            </a:r>
            <a:r>
              <a:rPr lang="ru-RU" sz="3200" dirty="0" err="1"/>
              <a:t>Моделът</a:t>
            </a:r>
            <a:r>
              <a:rPr lang="ru-RU" sz="3200" dirty="0"/>
              <a:t> или </a:t>
            </a:r>
            <a:r>
              <a:rPr lang="ru-RU" sz="3200" dirty="0" err="1"/>
              <a:t>така</a:t>
            </a:r>
            <a:r>
              <a:rPr lang="ru-RU" sz="3200" dirty="0"/>
              <a:t> </a:t>
            </a:r>
            <a:r>
              <a:rPr lang="ru-RU" sz="3200" dirty="0" err="1"/>
              <a:t>нареченият</a:t>
            </a:r>
            <a:r>
              <a:rPr lang="ru-RU" sz="3200" dirty="0"/>
              <a:t> порочен </a:t>
            </a:r>
            <a:r>
              <a:rPr lang="ru-RU" sz="3200" dirty="0" err="1"/>
              <a:t>кръг</a:t>
            </a:r>
            <a:r>
              <a:rPr lang="ru-RU" sz="3200" dirty="0"/>
              <a:t>, се </a:t>
            </a:r>
            <a:r>
              <a:rPr lang="ru-RU" sz="3200" dirty="0" err="1"/>
              <a:t>повтаря</a:t>
            </a:r>
            <a:r>
              <a:rPr lang="ru-RU" sz="3200" dirty="0"/>
              <a:t>. </a:t>
            </a:r>
            <a:r>
              <a:rPr lang="ru-RU" sz="3200" dirty="0" err="1"/>
              <a:t>Нивото</a:t>
            </a:r>
            <a:r>
              <a:rPr lang="ru-RU" sz="3200" dirty="0"/>
              <a:t> на насилие </a:t>
            </a:r>
            <a:r>
              <a:rPr lang="ru-RU" sz="3200" dirty="0" err="1"/>
              <a:t>може</a:t>
            </a:r>
            <a:r>
              <a:rPr lang="ru-RU" sz="3200" dirty="0"/>
              <a:t> да </a:t>
            </a:r>
            <a:r>
              <a:rPr lang="ru-RU" sz="3200" dirty="0" err="1"/>
              <a:t>расте</a:t>
            </a:r>
            <a:r>
              <a:rPr lang="ru-RU" sz="3200" dirty="0"/>
              <a:t> </a:t>
            </a:r>
            <a:r>
              <a:rPr lang="ru-RU" sz="3200" dirty="0" err="1"/>
              <a:t>всеки</a:t>
            </a:r>
            <a:r>
              <a:rPr lang="ru-RU" sz="3200" dirty="0"/>
              <a:t> </a:t>
            </a:r>
            <a:r>
              <a:rPr lang="ru-RU" sz="3200" dirty="0" err="1"/>
              <a:t>път</a:t>
            </a:r>
            <a:r>
              <a:rPr lang="ru-RU" sz="3200" dirty="0"/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6762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6497"/>
            <a:ext cx="9144000" cy="868362"/>
          </a:xfrm>
        </p:spPr>
        <p:txBody>
          <a:bodyPr>
            <a:normAutofit/>
          </a:bodyPr>
          <a:lstStyle/>
          <a:p>
            <a:r>
              <a:rPr lang="bg-BG" sz="4000" b="1" dirty="0" smtClean="0">
                <a:solidFill>
                  <a:srgbClr val="800000"/>
                </a:solidFill>
              </a:rPr>
              <a:t>Цикъл на домашното насилие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890" y="1858233"/>
            <a:ext cx="7313613" cy="405606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err="1"/>
              <a:t>Цикълът</a:t>
            </a:r>
            <a:r>
              <a:rPr lang="ru-RU" sz="3600" dirty="0"/>
              <a:t> на </a:t>
            </a:r>
            <a:r>
              <a:rPr lang="ru-RU" sz="3600" dirty="0" err="1"/>
              <a:t>домашното</a:t>
            </a:r>
            <a:r>
              <a:rPr lang="ru-RU" sz="3600" dirty="0"/>
              <a:t> насилие е сам по себе си цикличен. </a:t>
            </a:r>
            <a:r>
              <a:rPr lang="ru-RU" sz="3600" dirty="0" err="1">
                <a:solidFill>
                  <a:schemeClr val="accent2">
                    <a:lumMod val="90000"/>
                    <a:lumOff val="10000"/>
                  </a:schemeClr>
                </a:solidFill>
              </a:rPr>
              <a:t>Представете</a:t>
            </a:r>
            <a:r>
              <a:rPr lang="ru-RU" sz="360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 си </a:t>
            </a:r>
            <a:r>
              <a:rPr lang="ru-RU" sz="3600" dirty="0" err="1">
                <a:solidFill>
                  <a:schemeClr val="accent2">
                    <a:lumMod val="90000"/>
                    <a:lumOff val="10000"/>
                  </a:schemeClr>
                </a:solidFill>
              </a:rPr>
              <a:t>часовник</a:t>
            </a:r>
            <a:r>
              <a:rPr lang="ru-RU" sz="360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, </a:t>
            </a:r>
            <a:r>
              <a:rPr lang="ru-RU" sz="3600" dirty="0" err="1">
                <a:solidFill>
                  <a:schemeClr val="accent2">
                    <a:lumMod val="90000"/>
                    <a:lumOff val="10000"/>
                  </a:schemeClr>
                </a:solidFill>
              </a:rPr>
              <a:t>който</a:t>
            </a:r>
            <a:r>
              <a:rPr lang="ru-RU" sz="360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90000"/>
                    <a:lumOff val="10000"/>
                  </a:schemeClr>
                </a:solidFill>
              </a:rPr>
              <a:t>показва</a:t>
            </a:r>
            <a:r>
              <a:rPr lang="ru-RU" sz="360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 само </a:t>
            </a:r>
            <a:r>
              <a:rPr lang="ru-RU" sz="3600" dirty="0" err="1">
                <a:solidFill>
                  <a:schemeClr val="accent2">
                    <a:lumMod val="90000"/>
                    <a:lumOff val="10000"/>
                  </a:schemeClr>
                </a:solidFill>
              </a:rPr>
              <a:t>цифрите</a:t>
            </a:r>
            <a:r>
              <a:rPr lang="ru-RU" sz="360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 12, 3, 6 и  9.</a:t>
            </a:r>
            <a:r>
              <a:rPr lang="ru-RU" sz="3600" dirty="0"/>
              <a:t> </a:t>
            </a:r>
            <a:r>
              <a:rPr lang="ru-RU" sz="3600" dirty="0" err="1"/>
              <a:t>Фиксирайте</a:t>
            </a:r>
            <a:r>
              <a:rPr lang="ru-RU" sz="3600" dirty="0"/>
              <a:t> </a:t>
            </a:r>
            <a:r>
              <a:rPr lang="ru-RU" sz="3600" dirty="0" err="1"/>
              <a:t>часовника</a:t>
            </a:r>
            <a:r>
              <a:rPr lang="ru-RU" sz="3600" dirty="0"/>
              <a:t> на </a:t>
            </a:r>
            <a:r>
              <a:rPr lang="ru-RU" sz="3600" dirty="0" smtClean="0"/>
              <a:t>3. </a:t>
            </a:r>
            <a:r>
              <a:rPr lang="ru-RU" sz="3600" dirty="0"/>
              <a:t>Но вместо да напишете </a:t>
            </a:r>
            <a:r>
              <a:rPr lang="ru-RU" sz="3600" dirty="0" smtClean="0"/>
              <a:t>3 </a:t>
            </a:r>
            <a:r>
              <a:rPr lang="bg-BG" sz="3600" dirty="0" smtClean="0"/>
              <a:t>часа</a:t>
            </a:r>
            <a:r>
              <a:rPr lang="ru-RU" sz="3600" dirty="0" smtClean="0"/>
              <a:t>, </a:t>
            </a:r>
            <a:r>
              <a:rPr lang="ru-RU" sz="3600" dirty="0" err="1"/>
              <a:t>сложете</a:t>
            </a:r>
            <a:r>
              <a:rPr lang="ru-RU" sz="3600" dirty="0"/>
              <a:t> </a:t>
            </a:r>
            <a:r>
              <a:rPr lang="bg-BG" sz="3600" dirty="0" smtClean="0"/>
              <a:t>следния надпис: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7741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705" y="480564"/>
            <a:ext cx="5926017" cy="1255417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800000"/>
                </a:solidFill>
              </a:rPr>
              <a:t>1.Фаза </a:t>
            </a:r>
            <a:r>
              <a:rPr lang="ru-RU" b="1" dirty="0">
                <a:solidFill>
                  <a:srgbClr val="800000"/>
                </a:solidFill>
              </a:rPr>
              <a:t>на </a:t>
            </a:r>
            <a:r>
              <a:rPr lang="ru-RU" b="1" dirty="0" err="1">
                <a:solidFill>
                  <a:srgbClr val="800000"/>
                </a:solidFill>
              </a:rPr>
              <a:t>фалшивия</a:t>
            </a:r>
            <a:r>
              <a:rPr lang="ru-RU" b="1" dirty="0">
                <a:solidFill>
                  <a:srgbClr val="800000"/>
                </a:solidFill>
              </a:rPr>
              <a:t> </a:t>
            </a:r>
            <a:r>
              <a:rPr lang="ru-RU" b="1" dirty="0" err="1">
                <a:solidFill>
                  <a:srgbClr val="800000"/>
                </a:solidFill>
              </a:rPr>
              <a:t>меден</a:t>
            </a:r>
            <a:r>
              <a:rPr lang="ru-RU" b="1" dirty="0">
                <a:solidFill>
                  <a:srgbClr val="800000"/>
                </a:solidFill>
              </a:rPr>
              <a:t> </a:t>
            </a:r>
            <a:r>
              <a:rPr lang="ru-RU" b="1" dirty="0" err="1">
                <a:solidFill>
                  <a:srgbClr val="800000"/>
                </a:solidFill>
              </a:rPr>
              <a:t>месец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121" y="2602523"/>
            <a:ext cx="7069017" cy="3868615"/>
          </a:xfrm>
        </p:spPr>
        <p:txBody>
          <a:bodyPr>
            <a:normAutofit/>
          </a:bodyPr>
          <a:lstStyle/>
          <a:p>
            <a:r>
              <a:rPr lang="ru-RU" sz="3200" dirty="0" err="1"/>
              <a:t>Фазата</a:t>
            </a:r>
            <a:r>
              <a:rPr lang="ru-RU" sz="3200" dirty="0"/>
              <a:t> на </a:t>
            </a:r>
            <a:r>
              <a:rPr lang="ru-RU" sz="3200" dirty="0" err="1"/>
              <a:t>фалшивия</a:t>
            </a:r>
            <a:r>
              <a:rPr lang="ru-RU" sz="3200" dirty="0"/>
              <a:t> </a:t>
            </a:r>
            <a:r>
              <a:rPr lang="ru-RU" sz="3200" dirty="0" err="1"/>
              <a:t>меден</a:t>
            </a:r>
            <a:r>
              <a:rPr lang="ru-RU" sz="3200" dirty="0"/>
              <a:t> </a:t>
            </a:r>
            <a:r>
              <a:rPr lang="ru-RU" sz="3200" dirty="0" err="1"/>
              <a:t>месец</a:t>
            </a:r>
            <a:r>
              <a:rPr lang="ru-RU" sz="3200" dirty="0"/>
              <a:t> е точно </a:t>
            </a:r>
            <a:r>
              <a:rPr lang="ru-RU" sz="3200" dirty="0" err="1"/>
              <a:t>това</a:t>
            </a:r>
            <a:r>
              <a:rPr lang="ru-RU" sz="3200" dirty="0"/>
              <a:t> – </a:t>
            </a:r>
            <a:r>
              <a:rPr lang="ru-RU" sz="3200" dirty="0" err="1"/>
              <a:t>фалшива</a:t>
            </a:r>
            <a:r>
              <a:rPr lang="ru-RU" sz="3200" dirty="0"/>
              <a:t>. </a:t>
            </a:r>
            <a:r>
              <a:rPr lang="ru-RU" sz="3200" dirty="0" err="1"/>
              <a:t>Насилникът</a:t>
            </a:r>
            <a:r>
              <a:rPr lang="ru-RU" sz="3200" dirty="0"/>
              <a:t> се </a:t>
            </a:r>
            <a:r>
              <a:rPr lang="ru-RU" sz="3200" dirty="0" err="1"/>
              <a:t>държи</a:t>
            </a:r>
            <a:r>
              <a:rPr lang="ru-RU" sz="3200" dirty="0"/>
              <a:t> добре с </a:t>
            </a:r>
            <a:r>
              <a:rPr lang="ru-RU" sz="3200" dirty="0" err="1" smtClean="0"/>
              <a:t>жертвата</a:t>
            </a:r>
            <a:r>
              <a:rPr lang="en-US" sz="3200" dirty="0" smtClean="0"/>
              <a:t>.</a:t>
            </a:r>
            <a:r>
              <a:rPr lang="ru-RU" sz="3200" dirty="0" smtClean="0"/>
              <a:t> </a:t>
            </a:r>
            <a:r>
              <a:rPr lang="bg-BG" sz="3200" dirty="0"/>
              <a:t>П</a:t>
            </a:r>
            <a:r>
              <a:rPr lang="ru-RU" sz="3200" dirty="0" err="1" smtClean="0"/>
              <a:t>едлага</a:t>
            </a:r>
            <a:r>
              <a:rPr lang="ru-RU" sz="3200" dirty="0" smtClean="0"/>
              <a:t> </a:t>
            </a:r>
            <a:r>
              <a:rPr lang="ru-RU" sz="3200" dirty="0"/>
              <a:t>й цветя и </a:t>
            </a:r>
            <a:r>
              <a:rPr lang="ru-RU" sz="3200" dirty="0" err="1" smtClean="0"/>
              <a:t>бонбони</a:t>
            </a:r>
            <a:r>
              <a:rPr lang="ru-RU" sz="3200" dirty="0" smtClean="0"/>
              <a:t>, </a:t>
            </a:r>
            <a:r>
              <a:rPr lang="ru-RU" sz="3200" dirty="0" err="1"/>
              <a:t>ухажва</a:t>
            </a:r>
            <a:r>
              <a:rPr lang="ru-RU" sz="3200" dirty="0"/>
              <a:t> я, </a:t>
            </a:r>
            <a:r>
              <a:rPr lang="ru-RU" sz="3200" dirty="0" err="1"/>
              <a:t>глези</a:t>
            </a:r>
            <a:r>
              <a:rPr lang="ru-RU" sz="3200" dirty="0"/>
              <a:t> я по </a:t>
            </a:r>
            <a:r>
              <a:rPr lang="ru-RU" sz="3200" dirty="0" err="1"/>
              <a:t>различни</a:t>
            </a:r>
            <a:r>
              <a:rPr lang="ru-RU" sz="3200" dirty="0"/>
              <a:t> начини и т.н. Той е </a:t>
            </a:r>
            <a:r>
              <a:rPr lang="ru-RU" sz="3200" dirty="0" err="1"/>
              <a:t>страхотен</a:t>
            </a:r>
            <a:r>
              <a:rPr lang="ru-RU" sz="3200" dirty="0"/>
              <a:t> и </a:t>
            </a:r>
            <a:r>
              <a:rPr lang="ru-RU" sz="3200" dirty="0" err="1"/>
              <a:t>жертвата</a:t>
            </a:r>
            <a:r>
              <a:rPr lang="ru-RU" sz="3200" dirty="0"/>
              <a:t> е </a:t>
            </a:r>
            <a:r>
              <a:rPr lang="ru-RU" sz="3200" dirty="0" err="1" smtClean="0"/>
              <a:t>щастлива</a:t>
            </a:r>
            <a:r>
              <a:rPr lang="ru-RU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5613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1925"/>
            <a:ext cx="6189785" cy="868362"/>
          </a:xfrm>
        </p:spPr>
        <p:txBody>
          <a:bodyPr>
            <a:normAutofit/>
          </a:bodyPr>
          <a:lstStyle/>
          <a:p>
            <a:r>
              <a:rPr lang="en-US" sz="4100" b="1" dirty="0" smtClean="0">
                <a:solidFill>
                  <a:srgbClr val="800000"/>
                </a:solidFill>
              </a:rPr>
              <a:t>2. </a:t>
            </a:r>
            <a:r>
              <a:rPr lang="bg-BG" sz="4100" b="1" dirty="0" smtClean="0">
                <a:solidFill>
                  <a:srgbClr val="800000"/>
                </a:solidFill>
              </a:rPr>
              <a:t>Нормална </a:t>
            </a:r>
            <a:r>
              <a:rPr lang="bg-BG" sz="4100" b="1" dirty="0">
                <a:solidFill>
                  <a:srgbClr val="800000"/>
                </a:solidFill>
              </a:rPr>
              <a:t>фаза</a:t>
            </a:r>
            <a:endParaRPr lang="en-US" sz="4100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775" y="2409092"/>
            <a:ext cx="7578979" cy="4572002"/>
          </a:xfrm>
        </p:spPr>
        <p:txBody>
          <a:bodyPr>
            <a:normAutofit/>
          </a:bodyPr>
          <a:lstStyle/>
          <a:p>
            <a:r>
              <a:rPr lang="ru-RU" sz="3200" dirty="0" err="1"/>
              <a:t>Фазата</a:t>
            </a:r>
            <a:r>
              <a:rPr lang="ru-RU" sz="3200" dirty="0"/>
              <a:t> на </a:t>
            </a:r>
            <a:r>
              <a:rPr lang="ru-RU" sz="3200" dirty="0" err="1"/>
              <a:t>фалшивия</a:t>
            </a:r>
            <a:r>
              <a:rPr lang="ru-RU" sz="3200" dirty="0"/>
              <a:t> </a:t>
            </a:r>
            <a:r>
              <a:rPr lang="ru-RU" sz="3200" dirty="0" err="1"/>
              <a:t>меден</a:t>
            </a:r>
            <a:r>
              <a:rPr lang="ru-RU" sz="3200" dirty="0"/>
              <a:t> </a:t>
            </a:r>
            <a:r>
              <a:rPr lang="ru-RU" sz="3200" dirty="0" err="1"/>
              <a:t>месец</a:t>
            </a:r>
            <a:r>
              <a:rPr lang="ru-RU" sz="3200" dirty="0"/>
              <a:t> </a:t>
            </a:r>
            <a:r>
              <a:rPr lang="ru-RU" sz="3200" dirty="0" err="1"/>
              <a:t>изтича</a:t>
            </a:r>
            <a:r>
              <a:rPr lang="ru-RU" sz="3200" dirty="0"/>
              <a:t> </a:t>
            </a:r>
            <a:r>
              <a:rPr lang="ru-RU" sz="3200" dirty="0" err="1"/>
              <a:t>бързо</a:t>
            </a:r>
            <a:r>
              <a:rPr lang="ru-RU" sz="3200" dirty="0"/>
              <a:t>, </a:t>
            </a:r>
            <a:r>
              <a:rPr lang="ru-RU" sz="3200" dirty="0" err="1"/>
              <a:t>давайки</a:t>
            </a:r>
            <a:r>
              <a:rPr lang="ru-RU" sz="3200" dirty="0"/>
              <a:t> </a:t>
            </a:r>
            <a:r>
              <a:rPr lang="ru-RU" sz="3200" dirty="0" err="1"/>
              <a:t>място</a:t>
            </a:r>
            <a:r>
              <a:rPr lang="ru-RU" sz="3200" dirty="0"/>
              <a:t> на </a:t>
            </a:r>
            <a:r>
              <a:rPr lang="ru-RU" sz="3200" dirty="0" err="1"/>
              <a:t>нормалната</a:t>
            </a:r>
            <a:r>
              <a:rPr lang="ru-RU" sz="3200" dirty="0"/>
              <a:t> фаза. </a:t>
            </a:r>
            <a:r>
              <a:rPr lang="ru-RU" sz="3200" dirty="0" err="1"/>
              <a:t>Нещата</a:t>
            </a:r>
            <a:r>
              <a:rPr lang="ru-RU" sz="3200" dirty="0"/>
              <a:t> все </a:t>
            </a:r>
            <a:r>
              <a:rPr lang="ru-RU" sz="3200" dirty="0" err="1"/>
              <a:t>още</a:t>
            </a:r>
            <a:r>
              <a:rPr lang="ru-RU" sz="3200" dirty="0"/>
              <a:t> </a:t>
            </a:r>
            <a:r>
              <a:rPr lang="ru-RU" sz="3200" dirty="0" err="1"/>
              <a:t>вървят</a:t>
            </a:r>
            <a:r>
              <a:rPr lang="ru-RU" sz="3200" dirty="0"/>
              <a:t> добре. </a:t>
            </a:r>
            <a:r>
              <a:rPr lang="ru-RU" sz="3200" dirty="0" err="1"/>
              <a:t>Сякаш</a:t>
            </a:r>
            <a:r>
              <a:rPr lang="ru-RU" sz="3200" dirty="0"/>
              <a:t> </a:t>
            </a:r>
            <a:r>
              <a:rPr lang="ru-RU" sz="3200" dirty="0" err="1"/>
              <a:t>са</a:t>
            </a:r>
            <a:r>
              <a:rPr lang="ru-RU" sz="3200" dirty="0"/>
              <a:t> си дошли на </a:t>
            </a:r>
            <a:r>
              <a:rPr lang="ru-RU" sz="3200" dirty="0" err="1"/>
              <a:t>мястото</a:t>
            </a:r>
            <a:r>
              <a:rPr lang="ru-RU" sz="3200" dirty="0"/>
              <a:t>. </a:t>
            </a:r>
            <a:r>
              <a:rPr lang="ru-RU" sz="3200" dirty="0" err="1"/>
              <a:t>Насилникът</a:t>
            </a:r>
            <a:r>
              <a:rPr lang="ru-RU" sz="3200" dirty="0"/>
              <a:t> вече не </a:t>
            </a:r>
            <a:r>
              <a:rPr lang="ru-RU" sz="3200" dirty="0" err="1"/>
              <a:t>прави</a:t>
            </a:r>
            <a:r>
              <a:rPr lang="ru-RU" sz="3200" dirty="0"/>
              <a:t> </a:t>
            </a:r>
            <a:r>
              <a:rPr lang="ru-RU" sz="3200" dirty="0" err="1"/>
              <a:t>романтични</a:t>
            </a:r>
            <a:r>
              <a:rPr lang="ru-RU" sz="3200" dirty="0"/>
              <a:t> </a:t>
            </a:r>
            <a:r>
              <a:rPr lang="ru-RU" sz="3200" dirty="0" err="1"/>
              <a:t>жестове</a:t>
            </a:r>
            <a:r>
              <a:rPr lang="ru-RU" sz="3200" dirty="0"/>
              <a:t> с цветя, </a:t>
            </a:r>
            <a:r>
              <a:rPr lang="ru-RU" sz="3200" dirty="0" err="1"/>
              <a:t>бонбони</a:t>
            </a:r>
            <a:r>
              <a:rPr lang="ru-RU" sz="3200" dirty="0"/>
              <a:t> и </a:t>
            </a:r>
            <a:r>
              <a:rPr lang="ru-RU" sz="3200" dirty="0" err="1"/>
              <a:t>глезени</a:t>
            </a:r>
            <a:r>
              <a:rPr lang="ru-RU" sz="3200" dirty="0"/>
              <a:t> имена, но </a:t>
            </a:r>
            <a:r>
              <a:rPr lang="ru-RU" sz="3200" dirty="0" err="1" smtClean="0"/>
              <a:t>двойката</a:t>
            </a:r>
            <a:r>
              <a:rPr lang="ru-RU" sz="3200" dirty="0" smtClean="0"/>
              <a:t> </a:t>
            </a:r>
            <a:r>
              <a:rPr lang="ru-RU" sz="3200" dirty="0"/>
              <a:t>се </a:t>
            </a:r>
            <a:r>
              <a:rPr lang="ru-RU" sz="3200" dirty="0" err="1" smtClean="0"/>
              <a:t>радва</a:t>
            </a:r>
            <a:r>
              <a:rPr lang="ru-RU" sz="3200" dirty="0" smtClean="0"/>
              <a:t> </a:t>
            </a:r>
            <a:r>
              <a:rPr lang="ru-RU" sz="3200" dirty="0"/>
              <a:t>на нормален живот.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7129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383" y="568489"/>
            <a:ext cx="5242986" cy="1207553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800000"/>
                </a:solidFill>
              </a:rPr>
              <a:t>3. </a:t>
            </a:r>
            <a:r>
              <a:rPr lang="bg-BG" b="1" dirty="0">
                <a:solidFill>
                  <a:srgbClr val="800000"/>
                </a:solidFill>
              </a:rPr>
              <a:t>Фаза на нарастващото напрежение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530" y="2936631"/>
            <a:ext cx="8088932" cy="3921368"/>
          </a:xfrm>
        </p:spPr>
        <p:txBody>
          <a:bodyPr>
            <a:normAutofit/>
          </a:bodyPr>
          <a:lstStyle/>
          <a:p>
            <a:r>
              <a:rPr lang="ru-RU" sz="2800" dirty="0"/>
              <a:t>Тук </a:t>
            </a:r>
            <a:r>
              <a:rPr lang="ru-RU" sz="2800" dirty="0" err="1"/>
              <a:t>часът</a:t>
            </a:r>
            <a:r>
              <a:rPr lang="ru-RU" sz="2800" dirty="0"/>
              <a:t> е 9. С </a:t>
            </a:r>
            <a:r>
              <a:rPr lang="ru-RU" sz="2800" dirty="0" err="1"/>
              <a:t>подзаглавие</a:t>
            </a:r>
            <a:r>
              <a:rPr lang="ru-RU" sz="2800" dirty="0"/>
              <a:t>: </a:t>
            </a:r>
            <a:r>
              <a:rPr lang="ru-RU" sz="2800" dirty="0" err="1"/>
              <a:t>нормална</a:t>
            </a:r>
            <a:r>
              <a:rPr lang="ru-RU" sz="2800" dirty="0"/>
              <a:t> фаза на </a:t>
            </a:r>
            <a:r>
              <a:rPr lang="ru-RU" sz="2800" dirty="0" err="1"/>
              <a:t>фалшив</a:t>
            </a:r>
            <a:r>
              <a:rPr lang="ru-RU" sz="2800" dirty="0"/>
              <a:t> </a:t>
            </a:r>
            <a:r>
              <a:rPr lang="ru-RU" sz="2800" dirty="0" err="1"/>
              <a:t>меден</a:t>
            </a:r>
            <a:r>
              <a:rPr lang="ru-RU" sz="2800" dirty="0"/>
              <a:t> </a:t>
            </a:r>
            <a:r>
              <a:rPr lang="ru-RU" sz="2800" dirty="0" err="1"/>
              <a:t>месец</a:t>
            </a:r>
            <a:r>
              <a:rPr lang="ru-RU" sz="2800" dirty="0"/>
              <a:t>. </a:t>
            </a:r>
            <a:r>
              <a:rPr lang="ru-RU" sz="2800" dirty="0" err="1"/>
              <a:t>Нещата</a:t>
            </a:r>
            <a:r>
              <a:rPr lang="ru-RU" sz="2800" dirty="0"/>
              <a:t> все </a:t>
            </a:r>
            <a:r>
              <a:rPr lang="ru-RU" sz="2800" dirty="0" err="1"/>
              <a:t>още</a:t>
            </a:r>
            <a:r>
              <a:rPr lang="ru-RU" sz="2800" dirty="0"/>
              <a:t> </a:t>
            </a:r>
            <a:r>
              <a:rPr lang="ru-RU" sz="2800" dirty="0" err="1"/>
              <a:t>вървят</a:t>
            </a:r>
            <a:r>
              <a:rPr lang="ru-RU" sz="2800" dirty="0"/>
              <a:t> добре. </a:t>
            </a:r>
            <a:r>
              <a:rPr lang="ru-RU" sz="2800" dirty="0" err="1"/>
              <a:t>Жертвата</a:t>
            </a:r>
            <a:r>
              <a:rPr lang="ru-RU" sz="2800" dirty="0"/>
              <a:t> </a:t>
            </a:r>
            <a:r>
              <a:rPr lang="ru-RU" sz="2800" dirty="0" err="1"/>
              <a:t>вярва</a:t>
            </a:r>
            <a:r>
              <a:rPr lang="ru-RU" sz="2800" dirty="0"/>
              <a:t>, че </a:t>
            </a:r>
            <a:r>
              <a:rPr lang="ru-RU" sz="2800" dirty="0" err="1"/>
              <a:t>са</a:t>
            </a:r>
            <a:r>
              <a:rPr lang="ru-RU" sz="2800" dirty="0"/>
              <a:t> преодолели </a:t>
            </a:r>
            <a:r>
              <a:rPr lang="ru-RU" sz="2800" dirty="0" err="1" smtClean="0"/>
              <a:t>проблемите</a:t>
            </a:r>
            <a:r>
              <a:rPr lang="ru-RU" sz="2800" dirty="0" smtClean="0"/>
              <a:t> си. </a:t>
            </a:r>
            <a:r>
              <a:rPr lang="ru-RU" sz="2800" dirty="0"/>
              <a:t>Но </a:t>
            </a:r>
            <a:r>
              <a:rPr lang="ru-RU" sz="2800" dirty="0" err="1"/>
              <a:t>във</a:t>
            </a:r>
            <a:r>
              <a:rPr lang="ru-RU" sz="2800" dirty="0"/>
              <a:t> </a:t>
            </a:r>
            <a:r>
              <a:rPr lang="ru-RU" sz="2800" dirty="0" err="1"/>
              <a:t>въздуха</a:t>
            </a:r>
            <a:r>
              <a:rPr lang="ru-RU" sz="2800" dirty="0"/>
              <a:t> се чувства </a:t>
            </a:r>
            <a:r>
              <a:rPr lang="ru-RU" sz="2800" dirty="0" err="1"/>
              <a:t>напрежение</a:t>
            </a:r>
            <a:r>
              <a:rPr lang="ru-RU" sz="2800" dirty="0"/>
              <a:t>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146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8796" y="344973"/>
            <a:ext cx="5545204" cy="868362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solidFill>
                  <a:srgbClr val="800000"/>
                </a:solidFill>
              </a:rPr>
              <a:t>4. </a:t>
            </a:r>
            <a:r>
              <a:rPr lang="bg-BG" sz="4000" b="1" dirty="0" smtClean="0">
                <a:solidFill>
                  <a:srgbClr val="800000"/>
                </a:solidFill>
              </a:rPr>
              <a:t>Избухване</a:t>
            </a:r>
            <a:endParaRPr lang="en-US" sz="4000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7646" y="1371600"/>
            <a:ext cx="5697416" cy="5380890"/>
          </a:xfrm>
        </p:spPr>
        <p:txBody>
          <a:bodyPr>
            <a:noAutofit/>
          </a:bodyPr>
          <a:lstStyle/>
          <a:p>
            <a:r>
              <a:rPr lang="ru-RU" sz="3200" dirty="0" err="1"/>
              <a:t>Стигаме</a:t>
            </a:r>
            <a:r>
              <a:rPr lang="ru-RU" sz="3200" dirty="0"/>
              <a:t> до 12 </a:t>
            </a:r>
            <a:r>
              <a:rPr lang="ru-RU" sz="3200" dirty="0" smtClean="0"/>
              <a:t>часа </a:t>
            </a:r>
            <a:r>
              <a:rPr lang="ru-RU" sz="3200" dirty="0"/>
              <a:t>– </a:t>
            </a:r>
            <a:r>
              <a:rPr lang="ru-RU" sz="3200" dirty="0" err="1" smtClean="0"/>
              <a:t>избухване</a:t>
            </a:r>
            <a:r>
              <a:rPr lang="ru-RU" sz="3200" dirty="0" smtClean="0"/>
              <a:t>. </a:t>
            </a:r>
            <a:r>
              <a:rPr lang="ru-RU" sz="3200" dirty="0" err="1"/>
              <a:t>Може</a:t>
            </a:r>
            <a:r>
              <a:rPr lang="ru-RU" sz="3200" dirty="0"/>
              <a:t> да е </a:t>
            </a:r>
            <a:r>
              <a:rPr lang="ru-RU" sz="3200" dirty="0" smtClean="0"/>
              <a:t>облечено </a:t>
            </a:r>
            <a:r>
              <a:rPr lang="ru-RU" sz="3200" dirty="0"/>
              <a:t>в много </a:t>
            </a:r>
            <a:r>
              <a:rPr lang="ru-RU" sz="3200" dirty="0" err="1"/>
              <a:t>форми</a:t>
            </a:r>
            <a:r>
              <a:rPr lang="ru-RU" sz="3200" dirty="0"/>
              <a:t>. </a:t>
            </a:r>
            <a:r>
              <a:rPr lang="ru-RU" sz="3200" dirty="0" err="1"/>
              <a:t>Обичайно</a:t>
            </a:r>
            <a:r>
              <a:rPr lang="ru-RU" sz="3200" dirty="0"/>
              <a:t> </a:t>
            </a:r>
            <a:r>
              <a:rPr lang="ru-RU" sz="3200" dirty="0" err="1"/>
              <a:t>предполага</a:t>
            </a:r>
            <a:r>
              <a:rPr lang="ru-RU" sz="3200" dirty="0"/>
              <a:t> </a:t>
            </a:r>
            <a:r>
              <a:rPr lang="ru-RU" sz="3200" dirty="0" err="1"/>
              <a:t>физическо</a:t>
            </a:r>
            <a:r>
              <a:rPr lang="ru-RU" sz="3200" dirty="0"/>
              <a:t> насилие. </a:t>
            </a:r>
            <a:r>
              <a:rPr lang="ru-RU" sz="3200" dirty="0" err="1"/>
              <a:t>Понякога</a:t>
            </a:r>
            <a:r>
              <a:rPr lang="ru-RU" sz="3200" dirty="0"/>
              <a:t> </a:t>
            </a:r>
            <a:r>
              <a:rPr lang="ru-RU" sz="3200" dirty="0" err="1"/>
              <a:t>насилието</a:t>
            </a:r>
            <a:r>
              <a:rPr lang="ru-RU" sz="3200" dirty="0"/>
              <a:t> е само </a:t>
            </a:r>
            <a:r>
              <a:rPr lang="ru-RU" sz="3200" dirty="0" err="1"/>
              <a:t>емоционално</a:t>
            </a:r>
            <a:r>
              <a:rPr lang="ru-RU" sz="3200" dirty="0"/>
              <a:t>, не физическо- </a:t>
            </a:r>
            <a:r>
              <a:rPr lang="ru-RU" sz="3200" dirty="0" err="1"/>
              <a:t>зависи</a:t>
            </a:r>
            <a:r>
              <a:rPr lang="ru-RU" sz="3200" dirty="0"/>
              <a:t> от </a:t>
            </a:r>
            <a:r>
              <a:rPr lang="ru-RU" sz="3200" dirty="0" err="1"/>
              <a:t>човека</a:t>
            </a:r>
            <a:r>
              <a:rPr lang="ru-RU" sz="3200" dirty="0"/>
              <a:t>. </a:t>
            </a:r>
          </a:p>
          <a:p>
            <a:r>
              <a:rPr lang="ru-RU" sz="3200" dirty="0"/>
              <a:t>Но </a:t>
            </a:r>
            <a:r>
              <a:rPr lang="ru-RU" sz="3200" dirty="0" err="1"/>
              <a:t>когато</a:t>
            </a:r>
            <a:r>
              <a:rPr lang="ru-RU" sz="3200" dirty="0"/>
              <a:t> става </a:t>
            </a:r>
            <a:r>
              <a:rPr lang="ru-RU" sz="3200" dirty="0" err="1"/>
              <a:t>въпрос</a:t>
            </a:r>
            <a:r>
              <a:rPr lang="ru-RU" sz="3200" dirty="0"/>
              <a:t> за </a:t>
            </a:r>
            <a:r>
              <a:rPr lang="ru-RU" sz="3200" dirty="0" err="1" smtClean="0"/>
              <a:t>избухване</a:t>
            </a:r>
            <a:r>
              <a:rPr lang="ru-RU" sz="3200" dirty="0" smtClean="0"/>
              <a:t>, </a:t>
            </a:r>
            <a:r>
              <a:rPr lang="ru-RU" sz="3200" dirty="0"/>
              <a:t>грешка </a:t>
            </a:r>
            <a:r>
              <a:rPr lang="ru-RU" sz="3200" dirty="0" err="1"/>
              <a:t>няма</a:t>
            </a:r>
            <a:r>
              <a:rPr lang="ru-RU" sz="3200" dirty="0"/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298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0499"/>
            <a:ext cx="9144000" cy="868362"/>
          </a:xfrm>
        </p:spPr>
        <p:txBody>
          <a:bodyPr>
            <a:normAutofit/>
          </a:bodyPr>
          <a:lstStyle/>
          <a:p>
            <a:r>
              <a:rPr lang="bg-BG" sz="4400" b="1" dirty="0" smtClean="0">
                <a:solidFill>
                  <a:srgbClr val="800000"/>
                </a:solidFill>
              </a:rPr>
              <a:t>Всеки човек е различен</a:t>
            </a:r>
            <a:endParaRPr lang="en-US" sz="4800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060" y="1928573"/>
            <a:ext cx="7313613" cy="405606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err="1"/>
              <a:t>Този</a:t>
            </a:r>
            <a:r>
              <a:rPr lang="ru-RU" sz="3200" dirty="0"/>
              <a:t> </a:t>
            </a:r>
            <a:r>
              <a:rPr lang="ru-RU" sz="3200" dirty="0" err="1"/>
              <a:t>цикъл</a:t>
            </a:r>
            <a:r>
              <a:rPr lang="ru-RU" sz="3200" dirty="0"/>
              <a:t> не е ограничен </a:t>
            </a:r>
            <a:r>
              <a:rPr lang="ru-RU" sz="3200" dirty="0" err="1"/>
              <a:t>във</a:t>
            </a:r>
            <a:r>
              <a:rPr lang="ru-RU" sz="3200" dirty="0"/>
              <a:t> </a:t>
            </a:r>
            <a:r>
              <a:rPr lang="ru-RU" sz="3200" dirty="0" err="1"/>
              <a:t>времето</a:t>
            </a:r>
            <a:r>
              <a:rPr lang="ru-RU" sz="3200" dirty="0"/>
              <a:t>. </a:t>
            </a:r>
            <a:r>
              <a:rPr lang="ru-RU" sz="3200" dirty="0" err="1"/>
              <a:t>Някои</a:t>
            </a:r>
            <a:r>
              <a:rPr lang="ru-RU" sz="3200" dirty="0"/>
              <a:t> </a:t>
            </a:r>
            <a:r>
              <a:rPr lang="ru-RU" sz="3200" dirty="0" smtClean="0"/>
              <a:t>двойки </a:t>
            </a:r>
            <a:r>
              <a:rPr lang="ru-RU" sz="3200" dirty="0" err="1"/>
              <a:t>преминават</a:t>
            </a:r>
            <a:r>
              <a:rPr lang="ru-RU" sz="3200" dirty="0"/>
              <a:t> </a:t>
            </a:r>
            <a:r>
              <a:rPr lang="ru-RU" sz="3200" dirty="0" err="1"/>
              <a:t>през</a:t>
            </a:r>
            <a:r>
              <a:rPr lang="ru-RU" sz="3200" dirty="0"/>
              <a:t> </a:t>
            </a:r>
            <a:r>
              <a:rPr lang="ru-RU" sz="3200" dirty="0" err="1"/>
              <a:t>тези</a:t>
            </a:r>
            <a:r>
              <a:rPr lang="ru-RU" sz="3200" dirty="0"/>
              <a:t> </a:t>
            </a:r>
            <a:r>
              <a:rPr lang="ru-RU" sz="3200" dirty="0" err="1"/>
              <a:t>фази</a:t>
            </a:r>
            <a:r>
              <a:rPr lang="ru-RU" sz="3200" dirty="0"/>
              <a:t> за </a:t>
            </a:r>
            <a:r>
              <a:rPr lang="ru-RU" sz="3200" dirty="0" err="1"/>
              <a:t>месец</a:t>
            </a:r>
            <a:r>
              <a:rPr lang="ru-RU" sz="3200" dirty="0"/>
              <a:t>. </a:t>
            </a:r>
            <a:r>
              <a:rPr lang="ru-RU" sz="3200" dirty="0" err="1"/>
              <a:t>Други</a:t>
            </a:r>
            <a:r>
              <a:rPr lang="ru-RU" sz="3200" dirty="0"/>
              <a:t> за седмица, а </a:t>
            </a:r>
            <a:r>
              <a:rPr lang="ru-RU" sz="3200" dirty="0" smtClean="0"/>
              <a:t>трети  </a:t>
            </a:r>
            <a:r>
              <a:rPr lang="ru-RU" sz="3200" dirty="0"/>
              <a:t>само за </a:t>
            </a:r>
            <a:r>
              <a:rPr lang="ru-RU" sz="3200" dirty="0" err="1"/>
              <a:t>ден</a:t>
            </a:r>
            <a:r>
              <a:rPr lang="ru-RU" sz="3200" dirty="0"/>
              <a:t>. Всяка двойка и всяка ситуация </a:t>
            </a:r>
            <a:r>
              <a:rPr lang="ru-RU" sz="3200" dirty="0" err="1"/>
              <a:t>са</a:t>
            </a:r>
            <a:r>
              <a:rPr lang="ru-RU" sz="3200" dirty="0"/>
              <a:t> </a:t>
            </a:r>
            <a:r>
              <a:rPr lang="ru-RU" sz="3200" dirty="0" err="1"/>
              <a:t>различни</a:t>
            </a:r>
            <a:r>
              <a:rPr lang="ru-RU" sz="3200" dirty="0"/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1063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7939"/>
            <a:ext cx="9144000" cy="868362"/>
          </a:xfrm>
        </p:spPr>
        <p:txBody>
          <a:bodyPr>
            <a:noAutofit/>
          </a:bodyPr>
          <a:lstStyle/>
          <a:p>
            <a:r>
              <a:rPr lang="bg-BG" sz="4000" b="1" dirty="0" smtClean="0">
                <a:solidFill>
                  <a:srgbClr val="800000"/>
                </a:solidFill>
              </a:rPr>
              <a:t>Още лоши новини</a:t>
            </a:r>
            <a:endParaRPr lang="en-US" sz="4000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365" y="1682383"/>
            <a:ext cx="7948246" cy="512286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dirty="0"/>
              <a:t>С </a:t>
            </a:r>
            <a:r>
              <a:rPr lang="ru-RU" sz="3200" dirty="0" err="1"/>
              <a:t>времето</a:t>
            </a:r>
            <a:r>
              <a:rPr lang="ru-RU" sz="3200" dirty="0"/>
              <a:t> </a:t>
            </a:r>
            <a:r>
              <a:rPr lang="ru-RU" sz="3200" dirty="0" err="1"/>
              <a:t>ще</a:t>
            </a:r>
            <a:r>
              <a:rPr lang="ru-RU" sz="3200" dirty="0"/>
              <a:t> </a:t>
            </a:r>
            <a:r>
              <a:rPr lang="ru-RU" sz="3200" dirty="0" err="1" smtClean="0"/>
              <a:t>забележите</a:t>
            </a:r>
            <a:r>
              <a:rPr lang="ru-RU" sz="3200" dirty="0" smtClean="0"/>
              <a:t> </a:t>
            </a:r>
            <a:r>
              <a:rPr lang="ru-RU" sz="3200" dirty="0" err="1"/>
              <a:t>една</a:t>
            </a:r>
            <a:r>
              <a:rPr lang="ru-RU" sz="3200" dirty="0"/>
              <a:t> </a:t>
            </a:r>
            <a:r>
              <a:rPr lang="ru-RU" sz="3200" dirty="0" err="1"/>
              <a:t>промяна</a:t>
            </a:r>
            <a:r>
              <a:rPr lang="ru-RU" sz="3200" dirty="0"/>
              <a:t>. </a:t>
            </a:r>
            <a:r>
              <a:rPr lang="ru-RU" sz="3200" dirty="0" err="1"/>
              <a:t>Фазата</a:t>
            </a:r>
            <a:r>
              <a:rPr lang="ru-RU" sz="3200" dirty="0"/>
              <a:t> на </a:t>
            </a:r>
            <a:r>
              <a:rPr lang="ru-RU" sz="3200" dirty="0" err="1"/>
              <a:t>медения</a:t>
            </a:r>
            <a:r>
              <a:rPr lang="ru-RU" sz="3200" dirty="0"/>
              <a:t> </a:t>
            </a:r>
            <a:r>
              <a:rPr lang="ru-RU" sz="3200" dirty="0" err="1"/>
              <a:t>месец</a:t>
            </a:r>
            <a:r>
              <a:rPr lang="ru-RU" sz="3200" dirty="0"/>
              <a:t> </a:t>
            </a:r>
            <a:r>
              <a:rPr lang="ru-RU" sz="3200" dirty="0" err="1"/>
              <a:t>ще</a:t>
            </a:r>
            <a:r>
              <a:rPr lang="ru-RU" sz="3200" dirty="0"/>
              <a:t> става все по- кратка.  И </a:t>
            </a:r>
            <a:r>
              <a:rPr lang="ru-RU" sz="3200" dirty="0" err="1" smtClean="0"/>
              <a:t>най-накрая</a:t>
            </a:r>
            <a:r>
              <a:rPr lang="ru-RU" sz="3200" dirty="0" smtClean="0"/>
              <a:t> </a:t>
            </a:r>
            <a:r>
              <a:rPr lang="ru-RU" sz="3200" dirty="0" err="1"/>
              <a:t>ще</a:t>
            </a:r>
            <a:r>
              <a:rPr lang="ru-RU" sz="3200" dirty="0"/>
              <a:t> </a:t>
            </a:r>
            <a:r>
              <a:rPr lang="ru-RU" sz="3200" dirty="0" err="1"/>
              <a:t>изчезне</a:t>
            </a:r>
            <a:r>
              <a:rPr lang="ru-RU" sz="3200" dirty="0"/>
              <a:t>. После </a:t>
            </a:r>
            <a:r>
              <a:rPr lang="ru-RU" sz="3200" dirty="0" err="1"/>
              <a:t>нормалната</a:t>
            </a:r>
            <a:r>
              <a:rPr lang="ru-RU" sz="3200" dirty="0"/>
              <a:t> фаза </a:t>
            </a:r>
            <a:r>
              <a:rPr lang="ru-RU" sz="3200" dirty="0" err="1"/>
              <a:t>ще</a:t>
            </a:r>
            <a:r>
              <a:rPr lang="ru-RU" sz="3200" dirty="0"/>
              <a:t> се </a:t>
            </a:r>
            <a:r>
              <a:rPr lang="ru-RU" sz="3200" dirty="0" err="1"/>
              <a:t>съкрати</a:t>
            </a:r>
            <a:r>
              <a:rPr lang="ru-RU" sz="3200" dirty="0"/>
              <a:t>, </a:t>
            </a:r>
            <a:r>
              <a:rPr lang="ru-RU" sz="3200" dirty="0" err="1"/>
              <a:t>докато</a:t>
            </a:r>
            <a:r>
              <a:rPr lang="ru-RU" sz="3200" dirty="0"/>
              <a:t> </a:t>
            </a:r>
            <a:r>
              <a:rPr lang="ru-RU" sz="3200" dirty="0" err="1"/>
              <a:t>жертвата</a:t>
            </a:r>
            <a:r>
              <a:rPr lang="ru-RU" sz="3200" dirty="0"/>
              <a:t> </a:t>
            </a:r>
            <a:r>
              <a:rPr lang="ru-RU" sz="3200" dirty="0" err="1"/>
              <a:t>остане</a:t>
            </a:r>
            <a:r>
              <a:rPr lang="ru-RU" sz="3200" dirty="0"/>
              <a:t> </a:t>
            </a:r>
            <a:r>
              <a:rPr lang="ru-RU" sz="3200" dirty="0" err="1"/>
              <a:t>единствено</a:t>
            </a:r>
            <a:r>
              <a:rPr lang="ru-RU" sz="3200" dirty="0"/>
              <a:t> в </a:t>
            </a:r>
            <a:r>
              <a:rPr lang="ru-RU" sz="3200" dirty="0" err="1"/>
              <a:t>нарастващи</a:t>
            </a:r>
            <a:r>
              <a:rPr lang="ru-RU" sz="3200" dirty="0"/>
              <a:t> </a:t>
            </a:r>
            <a:r>
              <a:rPr lang="ru-RU" sz="3200" dirty="0" err="1"/>
              <a:t>фази</a:t>
            </a:r>
            <a:r>
              <a:rPr lang="ru-RU" sz="3200" dirty="0"/>
              <a:t> на </a:t>
            </a:r>
            <a:r>
              <a:rPr lang="ru-RU" sz="3200" dirty="0" err="1"/>
              <a:t>напрежение</a:t>
            </a:r>
            <a:r>
              <a:rPr lang="ru-RU" sz="3200" dirty="0"/>
              <a:t> и </a:t>
            </a:r>
            <a:r>
              <a:rPr lang="ru-RU" sz="3200" dirty="0" err="1" smtClean="0"/>
              <a:t>избухване</a:t>
            </a:r>
            <a:r>
              <a:rPr lang="ru-RU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3242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4633"/>
            <a:ext cx="9144000" cy="868362"/>
          </a:xfrm>
        </p:spPr>
        <p:txBody>
          <a:bodyPr>
            <a:noAutofit/>
          </a:bodyPr>
          <a:lstStyle/>
          <a:p>
            <a:r>
              <a:rPr lang="bg-BG" sz="4000" b="1" dirty="0">
                <a:solidFill>
                  <a:srgbClr val="800000"/>
                </a:solidFill>
              </a:rPr>
              <a:t>Едно усложнение </a:t>
            </a:r>
            <a:endParaRPr lang="en-US" sz="4000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700" y="1617553"/>
            <a:ext cx="7877908" cy="481841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dirty="0" err="1"/>
              <a:t>Агенциите</a:t>
            </a:r>
            <a:r>
              <a:rPr lang="ru-RU" sz="3200" dirty="0"/>
              <a:t> за превенция от </a:t>
            </a:r>
            <a:r>
              <a:rPr lang="ru-RU" sz="3200" dirty="0" err="1"/>
              <a:t>домашното</a:t>
            </a:r>
            <a:r>
              <a:rPr lang="ru-RU" sz="3200" dirty="0"/>
              <a:t> насилие </a:t>
            </a:r>
            <a:r>
              <a:rPr lang="ru-RU" sz="3200" dirty="0" err="1"/>
              <a:t>познават</a:t>
            </a:r>
            <a:r>
              <a:rPr lang="ru-RU" sz="3200" dirty="0"/>
              <a:t> </a:t>
            </a:r>
            <a:r>
              <a:rPr lang="ru-RU" sz="3200" dirty="0" err="1"/>
              <a:t>този</a:t>
            </a:r>
            <a:r>
              <a:rPr lang="ru-RU" sz="3200" dirty="0"/>
              <a:t> феномен и </a:t>
            </a:r>
            <a:r>
              <a:rPr lang="ru-RU" sz="3200" dirty="0" err="1"/>
              <a:t>могат</a:t>
            </a:r>
            <a:r>
              <a:rPr lang="ru-RU" sz="3200" dirty="0"/>
              <a:t> да </a:t>
            </a:r>
            <a:r>
              <a:rPr lang="ru-RU" sz="3200" dirty="0" err="1"/>
              <a:t>в</a:t>
            </a:r>
            <a:r>
              <a:rPr lang="ru-RU" sz="3200" dirty="0" err="1" smtClean="0"/>
              <a:t>и</a:t>
            </a:r>
            <a:r>
              <a:rPr lang="ru-RU" sz="3200" dirty="0" smtClean="0"/>
              <a:t> </a:t>
            </a:r>
            <a:r>
              <a:rPr lang="ru-RU" sz="3200" dirty="0" err="1"/>
              <a:t>помогнат</a:t>
            </a:r>
            <a:r>
              <a:rPr lang="ru-RU" sz="3200" dirty="0"/>
              <a:t> в </a:t>
            </a:r>
            <a:r>
              <a:rPr lang="ru-RU" sz="3200" dirty="0" err="1"/>
              <a:t>борбата</a:t>
            </a:r>
            <a:r>
              <a:rPr lang="ru-RU" sz="3200" dirty="0"/>
              <a:t> </a:t>
            </a:r>
            <a:r>
              <a:rPr lang="ru-RU" sz="3200" dirty="0" err="1"/>
              <a:t>в</a:t>
            </a:r>
            <a:r>
              <a:rPr lang="ru-RU" sz="3200" dirty="0" err="1" smtClean="0"/>
              <a:t>и</a:t>
            </a:r>
            <a:r>
              <a:rPr lang="ru-RU" sz="3200" dirty="0" smtClean="0"/>
              <a:t> </a:t>
            </a:r>
            <a:r>
              <a:rPr lang="ru-RU" sz="3200" dirty="0" err="1"/>
              <a:t>със</a:t>
            </a:r>
            <a:r>
              <a:rPr lang="ru-RU" sz="3200" dirty="0"/>
              <a:t> </a:t>
            </a:r>
            <a:r>
              <a:rPr lang="ru-RU" sz="3200" dirty="0" err="1"/>
              <a:t>съмнението</a:t>
            </a:r>
            <a:r>
              <a:rPr lang="ru-RU" sz="3200" dirty="0"/>
              <a:t> и </a:t>
            </a:r>
            <a:r>
              <a:rPr lang="ru-RU" sz="3200" dirty="0" err="1"/>
              <a:t>обвиненията</a:t>
            </a:r>
            <a:r>
              <a:rPr lang="ru-RU" sz="3200" dirty="0"/>
              <a:t>. </a:t>
            </a:r>
            <a:r>
              <a:rPr lang="ru-RU" sz="3200" dirty="0" err="1"/>
              <a:t>Проблемът</a:t>
            </a:r>
            <a:r>
              <a:rPr lang="ru-RU" sz="3200" dirty="0"/>
              <a:t> не е </a:t>
            </a:r>
            <a:r>
              <a:rPr lang="ru-RU" sz="3200" dirty="0" err="1"/>
              <a:t>предизвикан</a:t>
            </a:r>
            <a:r>
              <a:rPr lang="ru-RU" sz="3200" dirty="0"/>
              <a:t> от </a:t>
            </a:r>
            <a:r>
              <a:rPr lang="ru-RU" sz="3200" dirty="0" err="1"/>
              <a:t>някой</a:t>
            </a:r>
            <a:r>
              <a:rPr lang="ru-RU" sz="3200" dirty="0"/>
              <a:t> </a:t>
            </a:r>
            <a:r>
              <a:rPr lang="ru-RU" sz="3200" dirty="0" err="1"/>
              <a:t>отприщващ</a:t>
            </a:r>
            <a:r>
              <a:rPr lang="ru-RU" sz="3200" dirty="0"/>
              <a:t> инцидент, а от </a:t>
            </a:r>
            <a:r>
              <a:rPr lang="ru-RU" sz="3200" dirty="0" err="1"/>
              <a:t>голямото</a:t>
            </a:r>
            <a:r>
              <a:rPr lang="ru-RU" sz="3200" dirty="0"/>
              <a:t> </a:t>
            </a:r>
            <a:r>
              <a:rPr lang="ru-RU" sz="3200" dirty="0" err="1"/>
              <a:t>акумулиране</a:t>
            </a:r>
            <a:r>
              <a:rPr lang="ru-RU" sz="3200" dirty="0"/>
              <a:t> на </a:t>
            </a:r>
            <a:r>
              <a:rPr lang="ru-RU" sz="3200" dirty="0" err="1"/>
              <a:t>гняв</a:t>
            </a:r>
            <a:r>
              <a:rPr lang="ru-RU" sz="3200" dirty="0"/>
              <a:t> и насилие, </a:t>
            </a:r>
            <a:r>
              <a:rPr lang="ru-RU" sz="3200" dirty="0" err="1"/>
              <a:t>които</a:t>
            </a:r>
            <a:r>
              <a:rPr lang="ru-RU" sz="3200" dirty="0"/>
              <a:t> </a:t>
            </a:r>
            <a:r>
              <a:rPr lang="ru-RU" sz="3200" dirty="0" err="1"/>
              <a:t>насилникът</a:t>
            </a:r>
            <a:r>
              <a:rPr lang="ru-RU" sz="3200" dirty="0"/>
              <a:t> е готов да </a:t>
            </a:r>
            <a:r>
              <a:rPr lang="ru-RU" sz="3200" dirty="0" err="1"/>
              <a:t>разтовари</a:t>
            </a:r>
            <a:r>
              <a:rPr lang="ru-RU" sz="3200" dirty="0"/>
              <a:t> </a:t>
            </a:r>
            <a:r>
              <a:rPr lang="ru-RU" sz="3200" dirty="0" err="1" smtClean="0"/>
              <a:t>върху</a:t>
            </a:r>
            <a:r>
              <a:rPr lang="ru-RU" sz="3200" dirty="0" smtClean="0"/>
              <a:t> вас </a:t>
            </a:r>
            <a:r>
              <a:rPr lang="ru-RU" sz="3200" dirty="0" err="1" smtClean="0"/>
              <a:t>всеки</a:t>
            </a:r>
            <a:r>
              <a:rPr lang="ru-RU" sz="3200" dirty="0" smtClean="0"/>
              <a:t> момент</a:t>
            </a:r>
            <a:r>
              <a:rPr lang="en-US" sz="3200" dirty="0" smtClean="0"/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2368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42863"/>
            <a:ext cx="9144000" cy="868362"/>
          </a:xfrm>
        </p:spPr>
        <p:txBody>
          <a:bodyPr>
            <a:noAutofit/>
          </a:bodyPr>
          <a:lstStyle/>
          <a:p>
            <a:r>
              <a:rPr lang="ru-RU" sz="4400" b="1" dirty="0" err="1">
                <a:solidFill>
                  <a:srgbClr val="800000"/>
                </a:solidFill>
              </a:rPr>
              <a:t>Какво</a:t>
            </a:r>
            <a:r>
              <a:rPr lang="ru-RU" sz="4400" b="1" dirty="0">
                <a:solidFill>
                  <a:srgbClr val="800000"/>
                </a:solidFill>
              </a:rPr>
              <a:t> </a:t>
            </a:r>
            <a:r>
              <a:rPr lang="ru-RU" sz="4400" b="1" dirty="0" err="1">
                <a:solidFill>
                  <a:srgbClr val="800000"/>
                </a:solidFill>
              </a:rPr>
              <a:t>може</a:t>
            </a:r>
            <a:r>
              <a:rPr lang="ru-RU" sz="4400" b="1" dirty="0">
                <a:solidFill>
                  <a:srgbClr val="800000"/>
                </a:solidFill>
              </a:rPr>
              <a:t> да се </a:t>
            </a:r>
            <a:r>
              <a:rPr lang="ru-RU" sz="4400" b="1" dirty="0" err="1">
                <a:solidFill>
                  <a:srgbClr val="800000"/>
                </a:solidFill>
              </a:rPr>
              <a:t>направи</a:t>
            </a:r>
            <a:r>
              <a:rPr lang="ru-RU" sz="4400" b="1" dirty="0">
                <a:solidFill>
                  <a:srgbClr val="800000"/>
                </a:solidFill>
              </a:rPr>
              <a:t>?</a:t>
            </a:r>
            <a:endParaRPr lang="en-US" sz="4400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36" y="2744470"/>
            <a:ext cx="7133643" cy="30760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err="1"/>
              <a:t>Н</a:t>
            </a:r>
            <a:r>
              <a:rPr lang="ru-RU" sz="3600" dirty="0" err="1" smtClean="0"/>
              <a:t>яколко</a:t>
            </a:r>
            <a:r>
              <a:rPr lang="ru-RU" sz="3600" dirty="0" smtClean="0"/>
              <a:t> </a:t>
            </a:r>
            <a:r>
              <a:rPr lang="ru-RU" sz="5400" dirty="0" err="1">
                <a:solidFill>
                  <a:schemeClr val="accent2">
                    <a:lumMod val="75000"/>
                    <a:lumOff val="25000"/>
                  </a:schemeClr>
                </a:solidFill>
              </a:rPr>
              <a:t>стъпки</a:t>
            </a:r>
            <a:r>
              <a:rPr lang="ru-RU" sz="3600" dirty="0"/>
              <a:t> за </a:t>
            </a:r>
            <a:r>
              <a:rPr lang="ru-RU" sz="3600" dirty="0" err="1"/>
              <a:t>следване</a:t>
            </a:r>
            <a:r>
              <a:rPr lang="ru-RU" sz="3600" dirty="0"/>
              <a:t>, </a:t>
            </a:r>
            <a:r>
              <a:rPr lang="ru-RU" sz="3600" dirty="0" err="1"/>
              <a:t>ако</a:t>
            </a:r>
            <a:r>
              <a:rPr lang="ru-RU" sz="3600" dirty="0"/>
              <a:t> </a:t>
            </a:r>
            <a:r>
              <a:rPr lang="ru-RU" sz="3600" dirty="0" err="1"/>
              <a:t>ти</a:t>
            </a:r>
            <a:r>
              <a:rPr lang="ru-RU" sz="3600" dirty="0"/>
              <a:t> или друга </a:t>
            </a:r>
            <a:r>
              <a:rPr lang="ru-RU" sz="3600" dirty="0" err="1"/>
              <a:t>личност</a:t>
            </a:r>
            <a:r>
              <a:rPr lang="ru-RU" sz="3600" dirty="0"/>
              <a:t> е жертва на </a:t>
            </a:r>
            <a:r>
              <a:rPr lang="ru-RU" sz="3600" dirty="0" err="1"/>
              <a:t>домашно</a:t>
            </a:r>
            <a:r>
              <a:rPr lang="ru-RU" sz="3600" dirty="0"/>
              <a:t> </a:t>
            </a:r>
            <a:r>
              <a:rPr lang="ru-RU" sz="3600" dirty="0" smtClean="0"/>
              <a:t>насилие.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5235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5954" y="472207"/>
            <a:ext cx="5855677" cy="487350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bg-BG" sz="3200" b="1" dirty="0" smtClean="0"/>
              <a:t>1. Повикайте полиция. </a:t>
            </a:r>
          </a:p>
          <a:p>
            <a:pPr marL="0" indent="0" algn="r">
              <a:buNone/>
            </a:pPr>
            <a:r>
              <a:rPr lang="ru-RU" sz="3200" b="1" dirty="0" smtClean="0"/>
              <a:t>2. </a:t>
            </a:r>
            <a:r>
              <a:rPr lang="ru-RU" sz="3200" b="1" dirty="0" err="1" smtClean="0"/>
              <a:t>Говорете</a:t>
            </a:r>
            <a:r>
              <a:rPr lang="ru-RU" sz="3200" b="1" dirty="0" smtClean="0"/>
              <a:t> </a:t>
            </a:r>
            <a:r>
              <a:rPr lang="ru-RU" sz="3200" b="1" dirty="0"/>
              <a:t>с </a:t>
            </a:r>
            <a:r>
              <a:rPr lang="ru-RU" sz="3200" b="1" dirty="0" err="1"/>
              <a:t>някой</a:t>
            </a:r>
            <a:r>
              <a:rPr lang="ru-RU" sz="3200" b="1" dirty="0"/>
              <a:t>, на </a:t>
            </a:r>
            <a:r>
              <a:rPr lang="ru-RU" sz="3200" b="1" dirty="0" err="1"/>
              <a:t>когото</a:t>
            </a:r>
            <a:r>
              <a:rPr lang="ru-RU" sz="3200" b="1" dirty="0"/>
              <a:t> </a:t>
            </a:r>
            <a:r>
              <a:rPr lang="ru-RU" sz="3200" b="1" dirty="0" err="1" smtClean="0"/>
              <a:t>имате</a:t>
            </a:r>
            <a:r>
              <a:rPr lang="ru-RU" sz="3200" b="1" dirty="0" smtClean="0"/>
              <a:t> доверие. </a:t>
            </a:r>
            <a:endParaRPr lang="ru-RU" sz="3200" b="1" dirty="0"/>
          </a:p>
          <a:p>
            <a:pPr marL="0" indent="0" algn="r">
              <a:buNone/>
            </a:pPr>
            <a:r>
              <a:rPr lang="ru-RU" sz="3200" b="1" dirty="0" smtClean="0"/>
              <a:t>3. </a:t>
            </a:r>
            <a:r>
              <a:rPr lang="ru-RU" sz="3200" b="1" dirty="0" err="1" smtClean="0"/>
              <a:t>Говорете</a:t>
            </a:r>
            <a:r>
              <a:rPr lang="ru-RU" sz="3200" b="1" dirty="0" smtClean="0"/>
              <a:t> </a:t>
            </a:r>
            <a:r>
              <a:rPr lang="ru-RU" sz="3200" b="1" dirty="0"/>
              <a:t>с </a:t>
            </a:r>
            <a:r>
              <a:rPr lang="ru-RU" sz="3200" b="1" dirty="0" err="1"/>
              <a:t>някой</a:t>
            </a:r>
            <a:r>
              <a:rPr lang="ru-RU" sz="3200" b="1" dirty="0"/>
              <a:t> </a:t>
            </a:r>
            <a:r>
              <a:rPr lang="ru-RU" sz="3200" b="1" dirty="0" err="1" smtClean="0"/>
              <a:t>съветник</a:t>
            </a:r>
            <a:r>
              <a:rPr lang="ru-RU" sz="3200" b="1" dirty="0" smtClean="0"/>
              <a:t>.</a:t>
            </a:r>
          </a:p>
          <a:p>
            <a:pPr algn="r"/>
            <a:r>
              <a:rPr lang="ru-RU" sz="3200" b="1" dirty="0"/>
              <a:t>4.	</a:t>
            </a:r>
            <a:r>
              <a:rPr lang="ru-RU" sz="3200" b="1" dirty="0" err="1" smtClean="0"/>
              <a:t>Изградете</a:t>
            </a:r>
            <a:r>
              <a:rPr lang="ru-RU" sz="3200" b="1" dirty="0" smtClean="0"/>
              <a:t>  </a:t>
            </a:r>
            <a:r>
              <a:rPr lang="ru-RU" sz="3200" b="1" dirty="0"/>
              <a:t>план за </a:t>
            </a:r>
            <a:r>
              <a:rPr lang="ru-RU" sz="3200" b="1" dirty="0" err="1" smtClean="0"/>
              <a:t>безопасност</a:t>
            </a:r>
            <a:r>
              <a:rPr lang="ru-RU" sz="3200" b="1" dirty="0" smtClean="0"/>
              <a:t>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36488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7728"/>
            <a:ext cx="9144000" cy="868362"/>
          </a:xfrm>
        </p:spPr>
        <p:txBody>
          <a:bodyPr/>
          <a:lstStyle/>
          <a:p>
            <a:r>
              <a:rPr lang="bg-BG" sz="4000" b="1" dirty="0" smtClean="0">
                <a:solidFill>
                  <a:srgbClr val="800000"/>
                </a:solidFill>
              </a:rPr>
              <a:t>Въпроси към теб</a:t>
            </a:r>
            <a:endParaRPr lang="en-US" sz="4000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2" y="738540"/>
            <a:ext cx="7930665" cy="597878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200" dirty="0"/>
          </a:p>
          <a:p>
            <a:r>
              <a:rPr lang="ru-RU" sz="3200" dirty="0" err="1"/>
              <a:t>Ако</a:t>
            </a:r>
            <a:r>
              <a:rPr lang="ru-RU" sz="3200" dirty="0"/>
              <a:t> </a:t>
            </a:r>
            <a:r>
              <a:rPr lang="ru-RU" sz="3200" dirty="0" err="1" smtClean="0"/>
              <a:t>познаваш</a:t>
            </a:r>
            <a:r>
              <a:rPr lang="ru-RU" sz="3200" dirty="0" smtClean="0"/>
              <a:t> </a:t>
            </a:r>
            <a:r>
              <a:rPr lang="ru-RU" sz="3200" dirty="0" err="1"/>
              <a:t>някой</a:t>
            </a:r>
            <a:r>
              <a:rPr lang="ru-RU" sz="3200" dirty="0"/>
              <a:t>, </a:t>
            </a:r>
            <a:r>
              <a:rPr lang="ru-RU" sz="3200" dirty="0" err="1"/>
              <a:t>който</a:t>
            </a:r>
            <a:r>
              <a:rPr lang="ru-RU" sz="3200" dirty="0"/>
              <a:t> </a:t>
            </a:r>
            <a:r>
              <a:rPr lang="ru-RU" sz="3200" dirty="0" smtClean="0"/>
              <a:t> </a:t>
            </a:r>
            <a:r>
              <a:rPr lang="ru-RU" sz="3200" dirty="0" err="1"/>
              <a:t>злоупотребява</a:t>
            </a:r>
            <a:r>
              <a:rPr lang="ru-RU" sz="3200" dirty="0"/>
              <a:t> </a:t>
            </a:r>
            <a:r>
              <a:rPr lang="ru-RU" sz="3200" dirty="0" err="1"/>
              <a:t>със</a:t>
            </a:r>
            <a:r>
              <a:rPr lang="ru-RU" sz="3200" dirty="0"/>
              <a:t> </a:t>
            </a:r>
            <a:r>
              <a:rPr lang="ru-RU" sz="3200" dirty="0" err="1"/>
              <a:t>съпруга</a:t>
            </a:r>
            <a:r>
              <a:rPr lang="ru-RU" sz="3200" dirty="0"/>
              <a:t> си, </a:t>
            </a:r>
            <a:r>
              <a:rPr lang="ru-RU" sz="3200" dirty="0" err="1" smtClean="0"/>
              <a:t>каква</a:t>
            </a:r>
            <a:r>
              <a:rPr lang="ru-RU" sz="3200" dirty="0" smtClean="0"/>
              <a:t> </a:t>
            </a:r>
            <a:r>
              <a:rPr lang="ru-RU" sz="3200" dirty="0" err="1"/>
              <a:t>практическа</a:t>
            </a:r>
            <a:r>
              <a:rPr lang="ru-RU" sz="3200" dirty="0"/>
              <a:t> </a:t>
            </a:r>
            <a:r>
              <a:rPr lang="ru-RU" sz="3200" dirty="0" err="1"/>
              <a:t>помощ</a:t>
            </a:r>
            <a:r>
              <a:rPr lang="ru-RU" sz="3200" dirty="0"/>
              <a:t> </a:t>
            </a:r>
            <a:r>
              <a:rPr lang="ru-RU" sz="3200" dirty="0" err="1" smtClean="0"/>
              <a:t>можеш</a:t>
            </a:r>
            <a:r>
              <a:rPr lang="ru-RU" sz="3200" dirty="0" smtClean="0"/>
              <a:t> </a:t>
            </a:r>
            <a:r>
              <a:rPr lang="ru-RU" sz="3200" dirty="0"/>
              <a:t>да </a:t>
            </a:r>
            <a:r>
              <a:rPr lang="ru-RU" sz="3200" dirty="0" smtClean="0"/>
              <a:t>й </a:t>
            </a:r>
            <a:r>
              <a:rPr lang="ru-RU" sz="3200" dirty="0" err="1" smtClean="0"/>
              <a:t>осигуриш</a:t>
            </a:r>
            <a:r>
              <a:rPr lang="ru-RU" sz="3200" dirty="0" smtClean="0"/>
              <a:t>?</a:t>
            </a:r>
          </a:p>
          <a:p>
            <a:endParaRPr lang="ru-RU" sz="3200" dirty="0" smtClean="0"/>
          </a:p>
          <a:p>
            <a:pPr>
              <a:spcBef>
                <a:spcPts val="0"/>
              </a:spcBef>
            </a:pPr>
            <a:r>
              <a:rPr lang="ru-RU" sz="3200" dirty="0" smtClean="0"/>
              <a:t>Отдели </a:t>
            </a:r>
            <a:r>
              <a:rPr lang="ru-RU" sz="3200" dirty="0" err="1"/>
              <a:t>няколко</a:t>
            </a:r>
            <a:r>
              <a:rPr lang="ru-RU" sz="3200" dirty="0"/>
              <a:t> </a:t>
            </a:r>
            <a:r>
              <a:rPr lang="ru-RU" sz="3200" dirty="0" err="1" smtClean="0"/>
              <a:t>минути</a:t>
            </a:r>
            <a:r>
              <a:rPr lang="ru-RU" sz="3200" dirty="0"/>
              <a:t> </a:t>
            </a:r>
            <a:r>
              <a:rPr lang="ru-RU" sz="3200" dirty="0" smtClean="0"/>
              <a:t>(5-10), за да </a:t>
            </a:r>
            <a:r>
              <a:rPr lang="ru-RU" sz="3200" dirty="0" err="1" smtClean="0"/>
              <a:t>направиш</a:t>
            </a:r>
            <a:r>
              <a:rPr lang="ru-RU" sz="3200" dirty="0" smtClean="0"/>
              <a:t> </a:t>
            </a:r>
            <a:r>
              <a:rPr lang="ru-RU" sz="3200" dirty="0" err="1" smtClean="0"/>
              <a:t>списък</a:t>
            </a:r>
            <a:r>
              <a:rPr lang="ru-RU" sz="3200" dirty="0" smtClean="0"/>
              <a:t> с </a:t>
            </a:r>
            <a:r>
              <a:rPr lang="ru-RU" sz="3200" dirty="0" err="1" smtClean="0"/>
              <a:t>това</a:t>
            </a:r>
            <a:r>
              <a:rPr lang="ru-RU" sz="3200" dirty="0"/>
              <a:t>, </a:t>
            </a:r>
            <a:r>
              <a:rPr lang="ru-RU" sz="3200" dirty="0" err="1"/>
              <a:t>което</a:t>
            </a:r>
            <a:r>
              <a:rPr lang="ru-RU" sz="3200" dirty="0"/>
              <a:t> </a:t>
            </a:r>
            <a:r>
              <a:rPr lang="ru-RU" sz="3200" dirty="0" err="1" smtClean="0"/>
              <a:t>можеш</a:t>
            </a:r>
            <a:r>
              <a:rPr lang="ru-RU" sz="3200" dirty="0" smtClean="0"/>
              <a:t> </a:t>
            </a:r>
            <a:r>
              <a:rPr lang="ru-RU" sz="3200" dirty="0"/>
              <a:t>да </a:t>
            </a:r>
            <a:r>
              <a:rPr lang="ru-RU" sz="3200" dirty="0" err="1" smtClean="0"/>
              <a:t>кажеш</a:t>
            </a:r>
            <a:r>
              <a:rPr lang="ru-RU" sz="3200" dirty="0" smtClean="0"/>
              <a:t> и </a:t>
            </a:r>
            <a:r>
              <a:rPr lang="ru-RU" sz="3200" dirty="0" err="1" smtClean="0"/>
              <a:t>което</a:t>
            </a:r>
            <a:r>
              <a:rPr lang="ru-RU" sz="3200" dirty="0" smtClean="0"/>
              <a:t> </a:t>
            </a:r>
            <a:r>
              <a:rPr lang="ru-RU" sz="3200" dirty="0" err="1" smtClean="0"/>
              <a:t>можеш</a:t>
            </a:r>
            <a:r>
              <a:rPr lang="ru-RU" sz="3200" dirty="0" smtClean="0"/>
              <a:t> да  </a:t>
            </a:r>
            <a:endParaRPr lang="ru-RU" sz="3200" dirty="0"/>
          </a:p>
          <a:p>
            <a:pPr marL="0" indent="0">
              <a:spcBef>
                <a:spcPts val="0"/>
              </a:spcBef>
              <a:buNone/>
            </a:pPr>
            <a:r>
              <a:rPr lang="ru-RU" sz="3200" dirty="0" smtClean="0"/>
              <a:t>     </a:t>
            </a:r>
            <a:r>
              <a:rPr lang="ru-RU" sz="3200" dirty="0" err="1" smtClean="0"/>
              <a:t>предложиш</a:t>
            </a:r>
            <a:r>
              <a:rPr lang="ru-RU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2963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3096"/>
            <a:ext cx="9144000" cy="1606770"/>
          </a:xfrm>
        </p:spPr>
        <p:txBody>
          <a:bodyPr>
            <a:noAutofit/>
          </a:bodyPr>
          <a:lstStyle/>
          <a:p>
            <a:r>
              <a:rPr lang="bg-BG" sz="4000" b="1" dirty="0" smtClean="0">
                <a:solidFill>
                  <a:srgbClr val="800000"/>
                </a:solidFill>
              </a:rPr>
              <a:t>Още съвети за жертвата</a:t>
            </a:r>
            <a:r>
              <a:rPr lang="en-US" sz="4000" b="1" dirty="0" smtClean="0">
                <a:solidFill>
                  <a:srgbClr val="800000"/>
                </a:solidFill>
              </a:rPr>
              <a:t/>
            </a:r>
            <a:br>
              <a:rPr lang="en-US" sz="4000" b="1" dirty="0" smtClean="0">
                <a:solidFill>
                  <a:srgbClr val="800000"/>
                </a:solidFill>
              </a:rPr>
            </a:br>
            <a:r>
              <a:rPr lang="en-US" sz="3600" b="1" dirty="0" smtClean="0">
                <a:solidFill>
                  <a:srgbClr val="800000"/>
                </a:solidFill>
              </a:rPr>
              <a:t>(</a:t>
            </a:r>
            <a:r>
              <a:rPr lang="bg-BG" sz="3600" b="1" dirty="0" smtClean="0">
                <a:solidFill>
                  <a:srgbClr val="800000"/>
                </a:solidFill>
              </a:rPr>
              <a:t>или как да помогнете на жертвата</a:t>
            </a:r>
            <a:r>
              <a:rPr lang="en-US" sz="3600" b="1" dirty="0" smtClean="0">
                <a:solidFill>
                  <a:srgbClr val="800000"/>
                </a:solidFill>
              </a:rPr>
              <a:t>)</a:t>
            </a:r>
            <a:endParaRPr lang="en-US" sz="4000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279" y="1853144"/>
            <a:ext cx="8581292" cy="444215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800" dirty="0" err="1" smtClean="0"/>
              <a:t>Когато</a:t>
            </a:r>
            <a:r>
              <a:rPr lang="ru-RU" sz="2800" dirty="0" smtClean="0"/>
              <a:t> </a:t>
            </a:r>
            <a:r>
              <a:rPr lang="ru-RU" sz="2800" dirty="0" err="1"/>
              <a:t>сте</a:t>
            </a:r>
            <a:r>
              <a:rPr lang="ru-RU" sz="2800" dirty="0"/>
              <a:t> </a:t>
            </a:r>
            <a:r>
              <a:rPr lang="ru-RU" sz="2800" dirty="0" err="1"/>
              <a:t>наясно</a:t>
            </a:r>
            <a:r>
              <a:rPr lang="ru-RU" sz="2800" dirty="0"/>
              <a:t>, че се </a:t>
            </a:r>
            <a:r>
              <a:rPr lang="ru-RU" sz="2800" dirty="0" err="1"/>
              <a:t>намирате</a:t>
            </a:r>
            <a:r>
              <a:rPr lang="ru-RU" sz="2800" dirty="0"/>
              <a:t> в </a:t>
            </a:r>
            <a:r>
              <a:rPr lang="ru-RU" sz="2800" dirty="0" err="1"/>
              <a:t>насилствени</a:t>
            </a:r>
            <a:r>
              <a:rPr lang="ru-RU" sz="2800" dirty="0"/>
              <a:t> отношения и че </a:t>
            </a:r>
            <a:r>
              <a:rPr lang="ru-RU" sz="2800" dirty="0" err="1"/>
              <a:t>трябва</a:t>
            </a:r>
            <a:r>
              <a:rPr lang="ru-RU" sz="2800" dirty="0"/>
              <a:t> да </a:t>
            </a:r>
            <a:r>
              <a:rPr lang="ru-RU" sz="2800" dirty="0" err="1"/>
              <a:t>напуснете</a:t>
            </a:r>
            <a:r>
              <a:rPr lang="ru-RU" sz="2800" dirty="0"/>
              <a:t> в </a:t>
            </a:r>
            <a:r>
              <a:rPr lang="ru-RU" sz="2800" dirty="0" err="1"/>
              <a:t>най</a:t>
            </a:r>
            <a:r>
              <a:rPr lang="ru-RU" sz="2800" dirty="0"/>
              <a:t>- скоро </a:t>
            </a:r>
            <a:r>
              <a:rPr lang="ru-RU" sz="2800" dirty="0" err="1"/>
              <a:t>време</a:t>
            </a:r>
            <a:r>
              <a:rPr lang="ru-RU" sz="2800" dirty="0"/>
              <a:t>, в условия на </a:t>
            </a:r>
            <a:r>
              <a:rPr lang="ru-RU" sz="2800" dirty="0" err="1"/>
              <a:t>сигурност</a:t>
            </a:r>
            <a:r>
              <a:rPr lang="ru-RU" sz="2800" dirty="0"/>
              <a:t> </a:t>
            </a:r>
            <a:r>
              <a:rPr lang="ru-RU" sz="2800" dirty="0" err="1"/>
              <a:t>вземете</a:t>
            </a:r>
            <a:r>
              <a:rPr lang="ru-RU" sz="2800" dirty="0"/>
              <a:t> </a:t>
            </a:r>
            <a:r>
              <a:rPr lang="ru-RU" sz="2800" dirty="0" err="1"/>
              <a:t>следните</a:t>
            </a:r>
            <a:r>
              <a:rPr lang="ru-RU" sz="2800" dirty="0"/>
              <a:t> </a:t>
            </a:r>
            <a:r>
              <a:rPr lang="ru-RU" sz="2800" dirty="0" err="1"/>
              <a:t>съвети</a:t>
            </a:r>
            <a:r>
              <a:rPr lang="ru-RU" sz="2800" dirty="0"/>
              <a:t> под внимание:</a:t>
            </a:r>
          </a:p>
          <a:p>
            <a:pPr lvl="0"/>
            <a:r>
              <a:rPr lang="ru-RU" sz="2800" dirty="0"/>
              <a:t> </a:t>
            </a:r>
            <a:r>
              <a:rPr lang="ru-RU" sz="2800" dirty="0" smtClean="0"/>
              <a:t>При </a:t>
            </a:r>
            <a:r>
              <a:rPr lang="ru-RU" sz="2800" dirty="0" err="1"/>
              <a:t>домашно</a:t>
            </a:r>
            <a:r>
              <a:rPr lang="ru-RU" sz="2800" dirty="0"/>
              <a:t> </a:t>
            </a:r>
            <a:r>
              <a:rPr lang="ru-RU" sz="2800" dirty="0" smtClean="0"/>
              <a:t>насилие </a:t>
            </a:r>
            <a:r>
              <a:rPr lang="ru-RU" sz="2800" dirty="0" err="1" smtClean="0"/>
              <a:t>звъннете</a:t>
            </a:r>
            <a:r>
              <a:rPr lang="ru-RU" sz="2800" dirty="0" smtClean="0"/>
              <a:t> </a:t>
            </a:r>
            <a:r>
              <a:rPr lang="ru-RU" sz="2800" dirty="0"/>
              <a:t>за </a:t>
            </a:r>
            <a:r>
              <a:rPr lang="ru-RU" sz="2800" dirty="0" err="1"/>
              <a:t>защитено</a:t>
            </a:r>
            <a:r>
              <a:rPr lang="ru-RU" sz="2800" dirty="0"/>
              <a:t> </a:t>
            </a:r>
            <a:r>
              <a:rPr lang="ru-RU" sz="2800" dirty="0" smtClean="0"/>
              <a:t>жилище.</a:t>
            </a:r>
            <a:endParaRPr lang="ru-RU" sz="2800" dirty="0"/>
          </a:p>
          <a:p>
            <a:pPr lvl="0"/>
            <a:r>
              <a:rPr lang="ru-RU" sz="2800" dirty="0" smtClean="0"/>
              <a:t> </a:t>
            </a:r>
            <a:r>
              <a:rPr lang="ru-RU" sz="2800" dirty="0" err="1"/>
              <a:t>Ако</a:t>
            </a:r>
            <a:r>
              <a:rPr lang="ru-RU" sz="2800" dirty="0"/>
              <a:t> </a:t>
            </a:r>
            <a:r>
              <a:rPr lang="ru-RU" sz="2800" dirty="0" err="1"/>
              <a:t>имате</a:t>
            </a:r>
            <a:r>
              <a:rPr lang="ru-RU" sz="2800" dirty="0"/>
              <a:t> </a:t>
            </a:r>
            <a:r>
              <a:rPr lang="ru-RU" sz="2800" dirty="0" err="1"/>
              <a:t>деца</a:t>
            </a:r>
            <a:r>
              <a:rPr lang="ru-RU" sz="2800" dirty="0"/>
              <a:t> в </a:t>
            </a:r>
            <a:r>
              <a:rPr lang="ru-RU" sz="2800" dirty="0" err="1"/>
              <a:t>ученическа</a:t>
            </a:r>
            <a:r>
              <a:rPr lang="ru-RU" sz="2800" dirty="0"/>
              <a:t> </a:t>
            </a:r>
            <a:r>
              <a:rPr lang="ru-RU" sz="2800" dirty="0" err="1"/>
              <a:t>възраст</a:t>
            </a:r>
            <a:r>
              <a:rPr lang="ru-RU" sz="2800" dirty="0"/>
              <a:t>, </a:t>
            </a:r>
            <a:r>
              <a:rPr lang="ru-RU" sz="2800" dirty="0" err="1"/>
              <a:t>осведомете</a:t>
            </a:r>
            <a:r>
              <a:rPr lang="ru-RU" sz="2800" dirty="0"/>
              <a:t> директора или </a:t>
            </a:r>
            <a:r>
              <a:rPr lang="ru-RU" sz="2800" dirty="0" err="1"/>
              <a:t>съветника</a:t>
            </a:r>
            <a:r>
              <a:rPr lang="ru-RU" sz="2800" dirty="0"/>
              <a:t> в </a:t>
            </a:r>
            <a:r>
              <a:rPr lang="ru-RU" sz="2800" dirty="0" smtClean="0"/>
              <a:t>училище. </a:t>
            </a:r>
          </a:p>
          <a:p>
            <a:pPr lvl="0"/>
            <a:r>
              <a:rPr lang="ru-RU" sz="2800" dirty="0" err="1"/>
              <a:t>Дръжте</a:t>
            </a:r>
            <a:r>
              <a:rPr lang="ru-RU" sz="2800" dirty="0"/>
              <a:t> </a:t>
            </a:r>
            <a:r>
              <a:rPr lang="ru-RU" sz="2800" dirty="0" err="1"/>
              <a:t>връзка</a:t>
            </a:r>
            <a:r>
              <a:rPr lang="ru-RU" sz="2800" dirty="0"/>
              <a:t> с тесен </a:t>
            </a:r>
            <a:r>
              <a:rPr lang="ru-RU" sz="2800" dirty="0" err="1"/>
              <a:t>кръг</a:t>
            </a:r>
            <a:r>
              <a:rPr lang="ru-RU" sz="2800" dirty="0"/>
              <a:t> </a:t>
            </a:r>
            <a:r>
              <a:rPr lang="ru-RU" sz="2800" dirty="0" smtClean="0"/>
              <a:t>хора.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88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7938"/>
            <a:ext cx="9144000" cy="1278107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800000"/>
                </a:solidFill>
              </a:rPr>
              <a:t>Телефонни </a:t>
            </a:r>
            <a:r>
              <a:rPr lang="bg-BG" b="1" dirty="0" smtClean="0">
                <a:solidFill>
                  <a:srgbClr val="800000"/>
                </a:solidFill>
              </a:rPr>
              <a:t>разговори, </a:t>
            </a:r>
            <a:r>
              <a:rPr lang="bg-BG" b="1" dirty="0" smtClean="0">
                <a:solidFill>
                  <a:srgbClr val="800000"/>
                </a:solidFill>
              </a:rPr>
              <a:t>отнасящи се до вашата ситуация</a:t>
            </a:r>
            <a:r>
              <a:rPr lang="en-US" b="1" dirty="0" smtClean="0">
                <a:solidFill>
                  <a:srgbClr val="800000"/>
                </a:solidFill>
              </a:rPr>
              <a:t>: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22430"/>
            <a:ext cx="7313613" cy="4056062"/>
          </a:xfrm>
        </p:spPr>
        <p:txBody>
          <a:bodyPr>
            <a:normAutofit/>
          </a:bodyPr>
          <a:lstStyle/>
          <a:p>
            <a:pPr lvl="0"/>
            <a:r>
              <a:rPr lang="ru-RU" sz="3200" dirty="0" err="1"/>
              <a:t>Избягвайте</a:t>
            </a:r>
            <a:r>
              <a:rPr lang="ru-RU" sz="3200" dirty="0"/>
              <a:t> </a:t>
            </a:r>
            <a:r>
              <a:rPr lang="ru-RU" sz="3200" dirty="0" err="1"/>
              <a:t>телефонни</a:t>
            </a:r>
            <a:r>
              <a:rPr lang="ru-RU" sz="3200" dirty="0"/>
              <a:t> разговори  от дома </a:t>
            </a:r>
            <a:r>
              <a:rPr lang="ru-RU" sz="3200" dirty="0" err="1" smtClean="0"/>
              <a:t>ви</a:t>
            </a:r>
            <a:r>
              <a:rPr lang="ru-RU" sz="3200" dirty="0" smtClean="0"/>
              <a:t>!</a:t>
            </a:r>
          </a:p>
          <a:p>
            <a:pPr lvl="0"/>
            <a:r>
              <a:rPr lang="en-US" sz="3200" dirty="0" smtClean="0"/>
              <a:t> </a:t>
            </a:r>
            <a:r>
              <a:rPr lang="ru-RU" sz="3200" dirty="0" err="1"/>
              <a:t>Бъдете</a:t>
            </a:r>
            <a:r>
              <a:rPr lang="ru-RU" sz="3200" dirty="0"/>
              <a:t> </a:t>
            </a:r>
            <a:r>
              <a:rPr lang="ru-RU" sz="3200" dirty="0" err="1"/>
              <a:t>внимателна</a:t>
            </a:r>
            <a:r>
              <a:rPr lang="ru-RU" sz="3200" dirty="0"/>
              <a:t>, </a:t>
            </a:r>
            <a:r>
              <a:rPr lang="ru-RU" sz="3200" dirty="0" err="1"/>
              <a:t>що</a:t>
            </a:r>
            <a:r>
              <a:rPr lang="ru-RU" sz="3200" dirty="0"/>
              <a:t> се </a:t>
            </a:r>
            <a:r>
              <a:rPr lang="ru-RU" sz="3200" dirty="0" err="1"/>
              <a:t>отнася</a:t>
            </a:r>
            <a:r>
              <a:rPr lang="ru-RU" sz="3200" dirty="0"/>
              <a:t> до </a:t>
            </a:r>
            <a:r>
              <a:rPr lang="ru-RU" sz="3200" dirty="0" err="1"/>
              <a:t>мобилните</a:t>
            </a:r>
            <a:r>
              <a:rPr lang="ru-RU" sz="3200" dirty="0"/>
              <a:t> </a:t>
            </a:r>
            <a:r>
              <a:rPr lang="ru-RU" sz="3200" dirty="0" err="1"/>
              <a:t>телефонни</a:t>
            </a:r>
            <a:r>
              <a:rPr lang="ru-RU" sz="3200" dirty="0"/>
              <a:t> разговори. </a:t>
            </a:r>
            <a:r>
              <a:rPr lang="ru-RU" sz="3200" dirty="0" err="1"/>
              <a:t>Насилникът</a:t>
            </a:r>
            <a:r>
              <a:rPr lang="ru-RU" sz="3200" dirty="0"/>
              <a:t> </a:t>
            </a:r>
            <a:r>
              <a:rPr lang="ru-RU" sz="3200" dirty="0" err="1"/>
              <a:t>може</a:t>
            </a:r>
            <a:r>
              <a:rPr lang="ru-RU" sz="3200" dirty="0"/>
              <a:t> да </a:t>
            </a:r>
            <a:r>
              <a:rPr lang="ru-RU" sz="3200" dirty="0" err="1"/>
              <a:t>ги</a:t>
            </a:r>
            <a:r>
              <a:rPr lang="ru-RU" sz="3200" dirty="0"/>
              <a:t> </a:t>
            </a:r>
            <a:r>
              <a:rPr lang="ru-RU" sz="3200" dirty="0" err="1"/>
              <a:t>прихваща</a:t>
            </a:r>
            <a:r>
              <a:rPr lang="ru-RU" sz="3200" dirty="0"/>
              <a:t> </a:t>
            </a:r>
            <a:r>
              <a:rPr lang="en-US" sz="3200" dirty="0" smtClean="0"/>
              <a:t>. </a:t>
            </a:r>
            <a:endParaRPr lang="en-US" sz="3200" dirty="0"/>
          </a:p>
          <a:p>
            <a:r>
              <a:rPr lang="en-US" sz="3200" dirty="0"/>
              <a:t> </a:t>
            </a:r>
            <a:r>
              <a:rPr lang="ru-RU" sz="3200" dirty="0" err="1"/>
              <a:t>Имайте</a:t>
            </a:r>
            <a:r>
              <a:rPr lang="ru-RU" sz="3200" dirty="0"/>
              <a:t> </a:t>
            </a:r>
            <a:r>
              <a:rPr lang="ru-RU" sz="3200" dirty="0" err="1"/>
              <a:t>предвид</a:t>
            </a:r>
            <a:r>
              <a:rPr lang="ru-RU" sz="3200" dirty="0"/>
              <a:t>, че </a:t>
            </a:r>
            <a:r>
              <a:rPr lang="ru-RU" sz="3200" dirty="0" err="1"/>
              <a:t>може</a:t>
            </a:r>
            <a:r>
              <a:rPr lang="ru-RU" sz="3200" dirty="0"/>
              <a:t> да </a:t>
            </a:r>
            <a:r>
              <a:rPr lang="ru-RU" sz="3200" dirty="0" err="1"/>
              <a:t>проследява</a:t>
            </a:r>
            <a:r>
              <a:rPr lang="ru-RU" sz="3200" dirty="0"/>
              <a:t> </a:t>
            </a:r>
            <a:r>
              <a:rPr lang="ru-RU" sz="3200" dirty="0" err="1"/>
              <a:t>мобилния</a:t>
            </a:r>
            <a:r>
              <a:rPr lang="ru-RU" sz="3200" dirty="0"/>
              <a:t> </a:t>
            </a:r>
            <a:r>
              <a:rPr lang="ru-RU" sz="3200" dirty="0" err="1"/>
              <a:t>ви</a:t>
            </a:r>
            <a:r>
              <a:rPr lang="ru-RU" sz="3200" dirty="0"/>
              <a:t> </a:t>
            </a:r>
            <a:r>
              <a:rPr lang="ru-RU" sz="3200" dirty="0" smtClean="0"/>
              <a:t>телефон.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9422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9756"/>
            <a:ext cx="9144000" cy="868362"/>
          </a:xfrm>
        </p:spPr>
        <p:txBody>
          <a:bodyPr>
            <a:normAutofit/>
          </a:bodyPr>
          <a:lstStyle/>
          <a:p>
            <a:r>
              <a:rPr lang="bg-BG" sz="4000" b="1" dirty="0">
                <a:solidFill>
                  <a:srgbClr val="800000"/>
                </a:solidFill>
              </a:rPr>
              <a:t>Използването на </a:t>
            </a:r>
            <a:r>
              <a:rPr lang="bg-BG" sz="4000" b="1" dirty="0" smtClean="0">
                <a:solidFill>
                  <a:srgbClr val="800000"/>
                </a:solidFill>
              </a:rPr>
              <a:t>компютър</a:t>
            </a:r>
            <a:r>
              <a:rPr lang="en-US" sz="4000" b="1" dirty="0" smtClean="0">
                <a:solidFill>
                  <a:srgbClr val="800000"/>
                </a:solidFill>
              </a:rPr>
              <a:t>:</a:t>
            </a:r>
            <a:endParaRPr lang="en-US" sz="4000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799" y="1119030"/>
            <a:ext cx="8693431" cy="5738970"/>
          </a:xfrm>
        </p:spPr>
        <p:txBody>
          <a:bodyPr>
            <a:noAutofit/>
          </a:bodyPr>
          <a:lstStyle/>
          <a:p>
            <a:pPr lvl="0"/>
            <a:r>
              <a:rPr lang="ru-RU" sz="2800" dirty="0" err="1"/>
              <a:t>Ако</a:t>
            </a:r>
            <a:r>
              <a:rPr lang="ru-RU" sz="2800" dirty="0"/>
              <a:t> се </a:t>
            </a:r>
            <a:r>
              <a:rPr lang="ru-RU" sz="2800" dirty="0" err="1"/>
              <a:t>съмнявате</a:t>
            </a:r>
            <a:r>
              <a:rPr lang="ru-RU" sz="2800" dirty="0"/>
              <a:t>, че </a:t>
            </a:r>
            <a:r>
              <a:rPr lang="ru-RU" sz="2800" dirty="0" err="1"/>
              <a:t>насилникът</a:t>
            </a:r>
            <a:r>
              <a:rPr lang="ru-RU" sz="2800" dirty="0"/>
              <a:t> </a:t>
            </a:r>
            <a:r>
              <a:rPr lang="ru-RU" sz="2800" dirty="0" err="1"/>
              <a:t>може</a:t>
            </a:r>
            <a:r>
              <a:rPr lang="ru-RU" sz="2800" dirty="0"/>
              <a:t> да следи </a:t>
            </a:r>
            <a:r>
              <a:rPr lang="ru-RU" sz="2800" dirty="0" err="1"/>
              <a:t>компютъра</a:t>
            </a:r>
            <a:r>
              <a:rPr lang="ru-RU" sz="2800" dirty="0"/>
              <a:t> </a:t>
            </a:r>
            <a:r>
              <a:rPr lang="ru-RU" sz="2800" dirty="0" err="1"/>
              <a:t>ви</a:t>
            </a:r>
            <a:r>
              <a:rPr lang="ru-RU" sz="2800" dirty="0"/>
              <a:t>, </a:t>
            </a:r>
            <a:r>
              <a:rPr lang="ru-RU" sz="2800" dirty="0" err="1"/>
              <a:t>отидете</a:t>
            </a:r>
            <a:r>
              <a:rPr lang="ru-RU" sz="2800" dirty="0"/>
              <a:t> при </a:t>
            </a:r>
            <a:r>
              <a:rPr lang="ru-RU" sz="2800" dirty="0" err="1"/>
              <a:t>приятел</a:t>
            </a:r>
            <a:r>
              <a:rPr lang="ru-RU" sz="2800" dirty="0"/>
              <a:t> и </a:t>
            </a:r>
            <a:r>
              <a:rPr lang="ru-RU" sz="2800" dirty="0" err="1"/>
              <a:t>използвайте</a:t>
            </a:r>
            <a:r>
              <a:rPr lang="ru-RU" sz="2800" dirty="0"/>
              <a:t> </a:t>
            </a:r>
            <a:r>
              <a:rPr lang="ru-RU" sz="2800" dirty="0" err="1"/>
              <a:t>неговия</a:t>
            </a:r>
            <a:r>
              <a:rPr lang="ru-RU" sz="2800" dirty="0"/>
              <a:t>. </a:t>
            </a:r>
            <a:endParaRPr lang="en-US" sz="2800" dirty="0"/>
          </a:p>
          <a:p>
            <a:pPr lvl="0">
              <a:spcBef>
                <a:spcPts val="0"/>
              </a:spcBef>
            </a:pPr>
            <a:endParaRPr lang="ru-RU" sz="2800" dirty="0" smtClean="0"/>
          </a:p>
          <a:p>
            <a:pPr lvl="0">
              <a:spcBef>
                <a:spcPts val="0"/>
              </a:spcBef>
            </a:pPr>
            <a:r>
              <a:rPr lang="ru-RU" sz="2800" dirty="0" err="1" smtClean="0"/>
              <a:t>Уеб</a:t>
            </a:r>
            <a:r>
              <a:rPr lang="ru-RU" sz="2800" dirty="0" smtClean="0"/>
              <a:t>- </a:t>
            </a:r>
            <a:r>
              <a:rPr lang="ru-RU" sz="2800" dirty="0" err="1"/>
              <a:t>програмите</a:t>
            </a:r>
            <a:r>
              <a:rPr lang="ru-RU" sz="2800" dirty="0"/>
              <a:t> за </a:t>
            </a:r>
            <a:r>
              <a:rPr lang="ru-RU" sz="2800" dirty="0" smtClean="0"/>
              <a:t>e-</a:t>
            </a:r>
            <a:r>
              <a:rPr lang="ru-RU" sz="2800" dirty="0" err="1" smtClean="0"/>
              <a:t>mail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предлагат</a:t>
            </a:r>
            <a:r>
              <a:rPr lang="ru-RU" sz="2800" dirty="0" smtClean="0"/>
              <a:t> </a:t>
            </a:r>
            <a:r>
              <a:rPr lang="ru-RU" sz="2800" dirty="0" err="1"/>
              <a:t>безплатни</a:t>
            </a:r>
            <a:r>
              <a:rPr lang="ru-RU" sz="2800" dirty="0"/>
              <a:t> услуги. Можете да </a:t>
            </a:r>
            <a:r>
              <a:rPr lang="ru-RU" sz="2800" dirty="0" err="1"/>
              <a:t>сканирате</a:t>
            </a:r>
            <a:r>
              <a:rPr lang="ru-RU" sz="2800" dirty="0"/>
              <a:t> </a:t>
            </a:r>
            <a:r>
              <a:rPr lang="ru-RU" sz="2800" dirty="0" err="1"/>
              <a:t>документи</a:t>
            </a:r>
            <a:r>
              <a:rPr lang="ru-RU" sz="2800" dirty="0"/>
              <a:t> в </a:t>
            </a:r>
            <a:r>
              <a:rPr lang="ru-RU" sz="2800" dirty="0" err="1"/>
              <a:t>електронен</a:t>
            </a:r>
            <a:r>
              <a:rPr lang="ru-RU" sz="2800" dirty="0"/>
              <a:t> вариант и да </a:t>
            </a:r>
            <a:r>
              <a:rPr lang="ru-RU" sz="2800" dirty="0" err="1"/>
              <a:t>ги</a:t>
            </a:r>
            <a:r>
              <a:rPr lang="ru-RU" sz="2800" dirty="0"/>
              <a:t> </a:t>
            </a:r>
            <a:r>
              <a:rPr lang="ru-RU" sz="2800" dirty="0" err="1"/>
              <a:t>качвате</a:t>
            </a:r>
            <a:r>
              <a:rPr lang="ru-RU" sz="2800" dirty="0"/>
              <a:t> в </a:t>
            </a:r>
            <a:endParaRPr lang="ru-RU" sz="28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ru-RU" sz="2800" dirty="0"/>
              <a:t> </a:t>
            </a:r>
            <a:r>
              <a:rPr lang="ru-RU" sz="2800" dirty="0" smtClean="0"/>
              <a:t>    </a:t>
            </a:r>
            <a:r>
              <a:rPr lang="ru-RU" sz="2800" dirty="0" err="1" smtClean="0"/>
              <a:t>електронна</a:t>
            </a:r>
            <a:r>
              <a:rPr lang="ru-RU" sz="2800" dirty="0" smtClean="0"/>
              <a:t> </a:t>
            </a:r>
            <a:r>
              <a:rPr lang="ru-RU" sz="2800" dirty="0" err="1"/>
              <a:t>поща</a:t>
            </a:r>
            <a:r>
              <a:rPr lang="ru-RU" sz="2800" dirty="0"/>
              <a:t>. 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9227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616" y="861653"/>
            <a:ext cx="6312876" cy="4853347"/>
          </a:xfrm>
        </p:spPr>
        <p:txBody>
          <a:bodyPr>
            <a:normAutofit/>
          </a:bodyPr>
          <a:lstStyle/>
          <a:p>
            <a:pPr lvl="0"/>
            <a:r>
              <a:rPr lang="bg-BG" sz="3000" dirty="0"/>
              <a:t>Сменяйте често </a:t>
            </a:r>
            <a:r>
              <a:rPr lang="bg-BG" sz="3000" dirty="0" smtClean="0"/>
              <a:t>паролата.</a:t>
            </a:r>
            <a:endParaRPr lang="bg-BG" sz="3000" dirty="0" smtClean="0"/>
          </a:p>
          <a:p>
            <a:pPr lvl="0"/>
            <a:r>
              <a:rPr lang="ru-RU" sz="3000" dirty="0" err="1"/>
              <a:t>Изтривайте</a:t>
            </a:r>
            <a:r>
              <a:rPr lang="ru-RU" sz="3000" dirty="0"/>
              <a:t> </a:t>
            </a:r>
            <a:r>
              <a:rPr lang="ru-RU" sz="3000" dirty="0" err="1"/>
              <a:t>историята</a:t>
            </a:r>
            <a:r>
              <a:rPr lang="ru-RU" sz="3000" dirty="0"/>
              <a:t> в </a:t>
            </a:r>
            <a:r>
              <a:rPr lang="ru-RU" sz="3000" dirty="0" err="1"/>
              <a:t>уеб</a:t>
            </a:r>
            <a:r>
              <a:rPr lang="ru-RU" sz="3000" dirty="0"/>
              <a:t>- </a:t>
            </a:r>
            <a:r>
              <a:rPr lang="ru-RU" sz="3000" dirty="0" err="1"/>
              <a:t>браузерът</a:t>
            </a:r>
            <a:r>
              <a:rPr lang="en-US" sz="3000" dirty="0" smtClean="0"/>
              <a:t>. </a:t>
            </a:r>
          </a:p>
          <a:p>
            <a:pPr lvl="0"/>
            <a:r>
              <a:rPr lang="ru-RU" sz="3000" dirty="0"/>
              <a:t>Избирайте </a:t>
            </a:r>
            <a:r>
              <a:rPr lang="ru-RU" sz="3000" dirty="0" err="1"/>
              <a:t>трудни</a:t>
            </a:r>
            <a:r>
              <a:rPr lang="ru-RU" sz="3000" dirty="0"/>
              <a:t> за </a:t>
            </a:r>
            <a:r>
              <a:rPr lang="ru-RU" sz="3000" dirty="0" err="1"/>
              <a:t>разбиване</a:t>
            </a:r>
            <a:r>
              <a:rPr lang="ru-RU" sz="3000" dirty="0"/>
              <a:t> пароли.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68215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6028"/>
            <a:ext cx="9144000" cy="868362"/>
          </a:xfrm>
        </p:spPr>
        <p:txBody>
          <a:bodyPr>
            <a:normAutofit/>
          </a:bodyPr>
          <a:lstStyle/>
          <a:p>
            <a:r>
              <a:rPr lang="ru-RU" sz="4000" b="1" dirty="0" err="1">
                <a:solidFill>
                  <a:srgbClr val="800000"/>
                </a:solidFill>
              </a:rPr>
              <a:t>Къде</a:t>
            </a:r>
            <a:r>
              <a:rPr lang="ru-RU" sz="4000" b="1" dirty="0">
                <a:solidFill>
                  <a:srgbClr val="800000"/>
                </a:solidFill>
              </a:rPr>
              <a:t> </a:t>
            </a:r>
            <a:r>
              <a:rPr lang="ru-RU" sz="4000" b="1" dirty="0" err="1">
                <a:solidFill>
                  <a:srgbClr val="800000"/>
                </a:solidFill>
              </a:rPr>
              <a:t>още</a:t>
            </a:r>
            <a:r>
              <a:rPr lang="ru-RU" sz="4000" b="1" dirty="0">
                <a:solidFill>
                  <a:srgbClr val="800000"/>
                </a:solidFill>
              </a:rPr>
              <a:t> можете да </a:t>
            </a:r>
            <a:r>
              <a:rPr lang="ru-RU" sz="4000" b="1" dirty="0" err="1">
                <a:solidFill>
                  <a:srgbClr val="800000"/>
                </a:solidFill>
              </a:rPr>
              <a:t>потърсите</a:t>
            </a:r>
            <a:r>
              <a:rPr lang="ru-RU" sz="4000" b="1" dirty="0">
                <a:solidFill>
                  <a:srgbClr val="800000"/>
                </a:solidFill>
              </a:rPr>
              <a:t> </a:t>
            </a:r>
            <a:r>
              <a:rPr lang="ru-RU" sz="4000" b="1" dirty="0" err="1" smtClean="0">
                <a:solidFill>
                  <a:srgbClr val="800000"/>
                </a:solidFill>
              </a:rPr>
              <a:t>помощ</a:t>
            </a:r>
            <a:r>
              <a:rPr lang="ru-RU" sz="4000" b="1" dirty="0" smtClean="0">
                <a:solidFill>
                  <a:srgbClr val="800000"/>
                </a:solidFill>
              </a:rPr>
              <a:t>?</a:t>
            </a:r>
            <a:endParaRPr lang="en-US" sz="4000" dirty="0">
              <a:solidFill>
                <a:srgbClr val="80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6477" y="1336430"/>
            <a:ext cx="7578969" cy="5521569"/>
          </a:xfrm>
        </p:spPr>
        <p:txBody>
          <a:bodyPr>
            <a:noAutofit/>
          </a:bodyPr>
          <a:lstStyle/>
          <a:p>
            <a:pPr lvl="0"/>
            <a:r>
              <a:rPr lang="ru-RU" dirty="0" err="1"/>
              <a:t>Вашият</a:t>
            </a:r>
            <a:r>
              <a:rPr lang="ru-RU" dirty="0"/>
              <a:t> </a:t>
            </a:r>
            <a:r>
              <a:rPr lang="ru-RU" dirty="0" err="1"/>
              <a:t>лекар</a:t>
            </a:r>
            <a:r>
              <a:rPr lang="ru-RU" dirty="0"/>
              <a:t> или </a:t>
            </a:r>
            <a:r>
              <a:rPr lang="ru-RU" dirty="0" err="1"/>
              <a:t>персоналът</a:t>
            </a:r>
            <a:r>
              <a:rPr lang="ru-RU" dirty="0"/>
              <a:t> на спешна </a:t>
            </a:r>
            <a:r>
              <a:rPr lang="ru-RU" dirty="0" err="1"/>
              <a:t>помощ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дават</a:t>
            </a:r>
            <a:r>
              <a:rPr lang="ru-RU" dirty="0"/>
              <a:t> спешна </a:t>
            </a:r>
            <a:r>
              <a:rPr lang="ru-RU" dirty="0" err="1"/>
              <a:t>медицинска</a:t>
            </a:r>
            <a:r>
              <a:rPr lang="ru-RU" dirty="0"/>
              <a:t> </a:t>
            </a:r>
            <a:r>
              <a:rPr lang="ru-RU" dirty="0" err="1"/>
              <a:t>помощ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насочи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някое</a:t>
            </a:r>
            <a:r>
              <a:rPr lang="ru-RU" dirty="0"/>
              <a:t> </a:t>
            </a:r>
            <a:r>
              <a:rPr lang="ru-RU" dirty="0" err="1"/>
              <a:t>сигурно</a:t>
            </a:r>
            <a:r>
              <a:rPr lang="ru-RU" dirty="0"/>
              <a:t> </a:t>
            </a:r>
            <a:r>
              <a:rPr lang="ru-RU" dirty="0" err="1"/>
              <a:t>място</a:t>
            </a:r>
            <a:r>
              <a:rPr lang="ru-RU" dirty="0" smtClean="0"/>
              <a:t>.</a:t>
            </a:r>
          </a:p>
          <a:p>
            <a:pPr lvl="0"/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спешни</a:t>
            </a:r>
            <a:r>
              <a:rPr lang="ru-RU" dirty="0"/>
              <a:t> </a:t>
            </a:r>
            <a:r>
              <a:rPr lang="ru-RU" dirty="0" err="1"/>
              <a:t>центрове</a:t>
            </a:r>
            <a:r>
              <a:rPr lang="ru-RU" dirty="0"/>
              <a:t> за </a:t>
            </a:r>
            <a:r>
              <a:rPr lang="ru-RU" dirty="0" err="1"/>
              <a:t>приемане</a:t>
            </a:r>
            <a:r>
              <a:rPr lang="ru-RU" dirty="0"/>
              <a:t> </a:t>
            </a:r>
            <a:r>
              <a:rPr lang="ru-RU" dirty="0" err="1"/>
              <a:t>жертви</a:t>
            </a:r>
            <a:r>
              <a:rPr lang="ru-RU" dirty="0"/>
              <a:t> на </a:t>
            </a:r>
            <a:r>
              <a:rPr lang="ru-RU" dirty="0" err="1"/>
              <a:t>домашно</a:t>
            </a:r>
            <a:r>
              <a:rPr lang="ru-RU" dirty="0"/>
              <a:t> насилие,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/>
              <a:t>подслонят</a:t>
            </a:r>
            <a:r>
              <a:rPr lang="ru-RU" dirty="0"/>
              <a:t> </a:t>
            </a:r>
            <a:r>
              <a:rPr lang="ru-RU" dirty="0" smtClean="0"/>
              <a:t>вас </a:t>
            </a:r>
            <a:r>
              <a:rPr lang="ru-RU" dirty="0"/>
              <a:t>и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/>
              <a:t>за 24 часа и да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дадат</a:t>
            </a:r>
            <a:r>
              <a:rPr lang="ru-RU" dirty="0"/>
              <a:t> </a:t>
            </a:r>
            <a:r>
              <a:rPr lang="ru-RU" dirty="0" err="1" smtClean="0"/>
              <a:t>съвет</a:t>
            </a:r>
            <a:r>
              <a:rPr lang="ru-RU" dirty="0" smtClean="0"/>
              <a:t>.</a:t>
            </a:r>
          </a:p>
          <a:p>
            <a:pPr lvl="0"/>
            <a:r>
              <a:rPr lang="ru-RU" dirty="0" err="1"/>
              <a:t>Консултативни</a:t>
            </a:r>
            <a:r>
              <a:rPr lang="ru-RU" dirty="0"/>
              <a:t> </a:t>
            </a:r>
            <a:r>
              <a:rPr lang="ru-RU" dirty="0" err="1"/>
              <a:t>центрове</a:t>
            </a:r>
            <a:r>
              <a:rPr lang="ru-RU" dirty="0"/>
              <a:t> -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осигуряват</a:t>
            </a:r>
            <a:r>
              <a:rPr lang="ru-RU" dirty="0"/>
              <a:t> </a:t>
            </a:r>
            <a:r>
              <a:rPr lang="ru-RU" dirty="0" err="1"/>
              <a:t>подкрепа</a:t>
            </a:r>
            <a:r>
              <a:rPr lang="ru-RU" dirty="0"/>
              <a:t> за </a:t>
            </a:r>
            <a:r>
              <a:rPr lang="ru-RU" dirty="0" err="1"/>
              <a:t>хората</a:t>
            </a:r>
            <a:r>
              <a:rPr lang="ru-RU" dirty="0"/>
              <a:t> в </a:t>
            </a:r>
            <a:r>
              <a:rPr lang="ru-RU" dirty="0" err="1"/>
              <a:t>неправомерни</a:t>
            </a:r>
            <a:r>
              <a:rPr lang="ru-RU" dirty="0"/>
              <a:t> </a:t>
            </a:r>
            <a:r>
              <a:rPr lang="ru-RU" dirty="0" smtClean="0"/>
              <a:t>отношения.</a:t>
            </a:r>
          </a:p>
          <a:p>
            <a:pPr lvl="0"/>
            <a:r>
              <a:rPr lang="ru-RU" dirty="0" err="1"/>
              <a:t>Местната</a:t>
            </a:r>
            <a:r>
              <a:rPr lang="ru-RU" dirty="0"/>
              <a:t> </a:t>
            </a:r>
            <a:r>
              <a:rPr lang="ru-RU" dirty="0" err="1"/>
              <a:t>църква</a:t>
            </a:r>
            <a:r>
              <a:rPr lang="ru-RU" dirty="0"/>
              <a:t>: </a:t>
            </a:r>
            <a:r>
              <a:rPr lang="ru-RU" dirty="0" err="1"/>
              <a:t>говорете</a:t>
            </a:r>
            <a:r>
              <a:rPr lang="ru-RU" dirty="0"/>
              <a:t> лично с пастора или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професионални</a:t>
            </a:r>
            <a:r>
              <a:rPr lang="ru-RU" dirty="0"/>
              <a:t> </a:t>
            </a:r>
            <a:r>
              <a:rPr lang="ru-RU" dirty="0" err="1"/>
              <a:t>съветници</a:t>
            </a:r>
            <a:r>
              <a:rPr lang="ru-RU" dirty="0"/>
              <a:t> в </a:t>
            </a:r>
            <a:r>
              <a:rPr lang="ru-RU" dirty="0" err="1" smtClean="0"/>
              <a:t>църквата</a:t>
            </a:r>
            <a:r>
              <a:rPr lang="ru-RU" dirty="0" smtClean="0"/>
              <a:t>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387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1878"/>
            <a:ext cx="9144000" cy="868362"/>
          </a:xfrm>
        </p:spPr>
        <p:txBody>
          <a:bodyPr/>
          <a:lstStyle/>
          <a:p>
            <a:r>
              <a:rPr lang="bg-BG" sz="4000" b="1" dirty="0" smtClean="0">
                <a:solidFill>
                  <a:srgbClr val="800000"/>
                </a:solidFill>
              </a:rPr>
              <a:t>Работа по групи</a:t>
            </a:r>
            <a:endParaRPr lang="en-US" sz="4000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09" y="1107166"/>
            <a:ext cx="8326627" cy="5715664"/>
          </a:xfrm>
        </p:spPr>
        <p:txBody>
          <a:bodyPr>
            <a:noAutofit/>
          </a:bodyPr>
          <a:lstStyle/>
          <a:p>
            <a:r>
              <a:rPr lang="bg-BG" dirty="0" smtClean="0"/>
              <a:t>Разделете се на малки групи</a:t>
            </a:r>
            <a:r>
              <a:rPr lang="en-US" dirty="0" smtClean="0"/>
              <a:t>(3-5),</a:t>
            </a:r>
            <a:r>
              <a:rPr lang="bg-BG" dirty="0"/>
              <a:t> </a:t>
            </a:r>
            <a:r>
              <a:rPr lang="bg-BG" dirty="0" smtClean="0"/>
              <a:t>дайте някои практични идеи, за това как вашата църква може да помогне на жертви на домашно насилие. </a:t>
            </a:r>
            <a:r>
              <a:rPr lang="ru-RU" dirty="0" err="1" smtClean="0"/>
              <a:t>Бъдете</a:t>
            </a:r>
            <a:r>
              <a:rPr lang="ru-RU" dirty="0" smtClean="0"/>
              <a:t> </a:t>
            </a:r>
            <a:r>
              <a:rPr lang="ru-RU" dirty="0" err="1"/>
              <a:t>възможно</a:t>
            </a:r>
            <a:r>
              <a:rPr lang="ru-RU" dirty="0"/>
              <a:t> </a:t>
            </a:r>
            <a:r>
              <a:rPr lang="ru-RU" dirty="0" err="1" smtClean="0"/>
              <a:t>най-точни</a:t>
            </a:r>
            <a:r>
              <a:rPr lang="ru-RU" dirty="0" smtClean="0"/>
              <a:t>, </a:t>
            </a:r>
            <a:r>
              <a:rPr lang="ru-RU" dirty="0" err="1"/>
              <a:t>защото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идеи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станат</a:t>
            </a:r>
            <a:r>
              <a:rPr lang="ru-RU" dirty="0"/>
              <a:t> част от план за работа,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гласуван</a:t>
            </a:r>
            <a:r>
              <a:rPr lang="ru-RU" dirty="0"/>
              <a:t> и </a:t>
            </a:r>
            <a:r>
              <a:rPr lang="ru-RU" dirty="0" err="1"/>
              <a:t>прилагани</a:t>
            </a:r>
            <a:r>
              <a:rPr lang="ru-RU" dirty="0"/>
              <a:t> от </a:t>
            </a:r>
            <a:r>
              <a:rPr lang="ru-RU" dirty="0" err="1"/>
              <a:t>църковното</a:t>
            </a:r>
            <a:r>
              <a:rPr lang="ru-RU" dirty="0"/>
              <a:t> </a:t>
            </a:r>
            <a:r>
              <a:rPr lang="ru-RU" dirty="0" err="1"/>
              <a:t>настоятелство</a:t>
            </a:r>
            <a:r>
              <a:rPr lang="ru-RU" dirty="0" smtClean="0"/>
              <a:t>.</a:t>
            </a:r>
          </a:p>
          <a:p>
            <a:r>
              <a:rPr lang="bg-BG" dirty="0" smtClean="0"/>
              <a:t>След няколко минути </a:t>
            </a:r>
            <a:r>
              <a:rPr lang="en-US" dirty="0" smtClean="0"/>
              <a:t>(15-20</a:t>
            </a:r>
            <a:r>
              <a:rPr lang="en-US" dirty="0"/>
              <a:t>), </a:t>
            </a:r>
            <a:r>
              <a:rPr lang="bg-BG" dirty="0" smtClean="0"/>
              <a:t>всички заедно напишете списък с идеи върху дъска (табло). Подредете идеите по важност</a:t>
            </a:r>
            <a:r>
              <a:rPr lang="en-US" dirty="0" smtClean="0"/>
              <a:t>.</a:t>
            </a:r>
            <a:r>
              <a:rPr lang="bg-BG" dirty="0" smtClean="0"/>
              <a:t> Представете този списък на църковното настоятелство като предложение за план за действие. </a:t>
            </a:r>
            <a:r>
              <a:rPr lang="en-US" dirty="0" smtClean="0"/>
              <a:t>(</a:t>
            </a:r>
            <a:r>
              <a:rPr lang="bg-BG" dirty="0" smtClean="0"/>
              <a:t>Водещ: Ако времето е проблем, някои от вас могат да образуват комисия, която да изработи плана и направи предложението в църковното настоятелство).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16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4783"/>
            <a:ext cx="9144000" cy="918829"/>
          </a:xfrm>
        </p:spPr>
        <p:txBody>
          <a:bodyPr>
            <a:noAutofit/>
          </a:bodyPr>
          <a:lstStyle/>
          <a:p>
            <a:r>
              <a:rPr lang="bg-BG" sz="4000" b="1" dirty="0">
                <a:solidFill>
                  <a:srgbClr val="800000"/>
                </a:solidFill>
              </a:rPr>
              <a:t>Стереотипни хипотези </a:t>
            </a:r>
            <a:endParaRPr lang="en-US" sz="4000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645" y="1887893"/>
            <a:ext cx="7313613" cy="405606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err="1" smtClean="0"/>
              <a:t>Тъйкато</a:t>
            </a:r>
            <a:r>
              <a:rPr lang="ru-RU" sz="3200" dirty="0" smtClean="0"/>
              <a:t>, </a:t>
            </a:r>
            <a:r>
              <a:rPr lang="ru-RU" sz="3200" dirty="0" err="1"/>
              <a:t>насилието</a:t>
            </a:r>
            <a:r>
              <a:rPr lang="ru-RU" sz="3200" dirty="0"/>
              <a:t> </a:t>
            </a:r>
            <a:r>
              <a:rPr lang="ru-RU" sz="3200" dirty="0" err="1"/>
              <a:t>към</a:t>
            </a:r>
            <a:r>
              <a:rPr lang="ru-RU" sz="3200" dirty="0"/>
              <a:t> жени се </a:t>
            </a:r>
            <a:r>
              <a:rPr lang="ru-RU" sz="3200" dirty="0" err="1"/>
              <a:t>практикува</a:t>
            </a:r>
            <a:r>
              <a:rPr lang="ru-RU" sz="3200" dirty="0"/>
              <a:t> </a:t>
            </a:r>
            <a:r>
              <a:rPr lang="ru-RU" sz="3200" dirty="0" err="1" smtClean="0"/>
              <a:t>отдавна</a:t>
            </a:r>
            <a:r>
              <a:rPr lang="ru-RU" sz="3200" dirty="0" smtClean="0"/>
              <a:t>, </a:t>
            </a:r>
            <a:r>
              <a:rPr lang="ru-RU" sz="3200" dirty="0"/>
              <a:t>много хора </a:t>
            </a:r>
            <a:r>
              <a:rPr lang="ru-RU" sz="3200" dirty="0" err="1"/>
              <a:t>смятат</a:t>
            </a:r>
            <a:r>
              <a:rPr lang="ru-RU" sz="3200" dirty="0"/>
              <a:t>, че </a:t>
            </a:r>
            <a:r>
              <a:rPr lang="ru-RU" sz="3200" dirty="0" err="1"/>
              <a:t>домашното</a:t>
            </a:r>
            <a:r>
              <a:rPr lang="ru-RU" sz="3200" dirty="0"/>
              <a:t> насилие се </a:t>
            </a:r>
            <a:r>
              <a:rPr lang="ru-RU" sz="3200" dirty="0" err="1"/>
              <a:t>извършва</a:t>
            </a:r>
            <a:r>
              <a:rPr lang="ru-RU" sz="3200" dirty="0"/>
              <a:t> </a:t>
            </a:r>
            <a:r>
              <a:rPr lang="ru-RU" sz="3200" dirty="0" err="1"/>
              <a:t>единствено</a:t>
            </a:r>
            <a:r>
              <a:rPr lang="ru-RU" sz="3200" dirty="0"/>
              <a:t> от </a:t>
            </a:r>
            <a:r>
              <a:rPr lang="ru-RU" sz="3200" dirty="0" err="1"/>
              <a:t>мъже</a:t>
            </a:r>
            <a:r>
              <a:rPr lang="ru-RU" sz="3200" dirty="0"/>
              <a:t> над жени. Но </a:t>
            </a:r>
            <a:r>
              <a:rPr lang="ru-RU" sz="3200" dirty="0" err="1"/>
              <a:t>последните</a:t>
            </a:r>
            <a:r>
              <a:rPr lang="ru-RU" sz="3200" dirty="0"/>
              <a:t> </a:t>
            </a:r>
            <a:r>
              <a:rPr lang="ru-RU" sz="3200" dirty="0" err="1"/>
              <a:t>изследвания</a:t>
            </a:r>
            <a:r>
              <a:rPr lang="ru-RU" sz="3200" dirty="0"/>
              <a:t> </a:t>
            </a:r>
            <a:r>
              <a:rPr lang="ru-RU" sz="3200" dirty="0" err="1" smtClean="0"/>
              <a:t>показват</a:t>
            </a:r>
            <a:r>
              <a:rPr lang="ru-RU" sz="3200" dirty="0" smtClean="0"/>
              <a:t>, </a:t>
            </a:r>
            <a:r>
              <a:rPr lang="ru-RU" sz="3200" dirty="0" err="1" smtClean="0"/>
              <a:t>нарастване</a:t>
            </a:r>
            <a:r>
              <a:rPr lang="ru-RU" sz="3200" dirty="0"/>
              <a:t> </a:t>
            </a:r>
            <a:r>
              <a:rPr lang="ru-RU" sz="3200" dirty="0" smtClean="0"/>
              <a:t>на </a:t>
            </a:r>
            <a:r>
              <a:rPr lang="ru-RU" sz="3200" dirty="0" err="1" smtClean="0"/>
              <a:t>тенденцията</a:t>
            </a:r>
            <a:r>
              <a:rPr lang="ru-RU" sz="3200" dirty="0" smtClean="0"/>
              <a:t> </a:t>
            </a:r>
            <a:r>
              <a:rPr lang="ru-RU" sz="3200" dirty="0"/>
              <a:t>жени да </a:t>
            </a:r>
            <a:r>
              <a:rPr lang="ru-RU" sz="3200" dirty="0" err="1"/>
              <a:t>насилват</a:t>
            </a:r>
            <a:r>
              <a:rPr lang="ru-RU" sz="3200" dirty="0"/>
              <a:t> </a:t>
            </a:r>
            <a:r>
              <a:rPr lang="ru-RU" sz="3200" dirty="0" err="1"/>
              <a:t>мъже</a:t>
            </a:r>
            <a:r>
              <a:rPr lang="ru-RU" sz="3200" dirty="0"/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977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15" y="1141935"/>
            <a:ext cx="4994031" cy="4872006"/>
          </a:xfrm>
        </p:spPr>
        <p:txBody>
          <a:bodyPr>
            <a:normAutofit/>
          </a:bodyPr>
          <a:lstStyle/>
          <a:p>
            <a:r>
              <a:rPr lang="bg-BG" sz="3600" b="1" dirty="0" smtClean="0"/>
              <a:t>Консумиране </a:t>
            </a:r>
            <a:r>
              <a:rPr lang="bg-BG" sz="3600" b="1" dirty="0"/>
              <a:t>на </a:t>
            </a:r>
            <a:r>
              <a:rPr lang="bg-BG" sz="3600" b="1" dirty="0" smtClean="0"/>
              <a:t>алкохол</a:t>
            </a:r>
          </a:p>
          <a:p>
            <a:r>
              <a:rPr lang="bg-BG" sz="3600" b="1" dirty="0"/>
              <a:t>Психични </a:t>
            </a:r>
            <a:r>
              <a:rPr lang="bg-BG" sz="3600" b="1" dirty="0" err="1"/>
              <a:t>дисфункции</a:t>
            </a:r>
            <a:r>
              <a:rPr lang="bg-BG" sz="3600" b="1" dirty="0"/>
              <a:t> </a:t>
            </a:r>
            <a:endParaRPr lang="bg-BG" sz="3600" b="1" dirty="0" smtClean="0"/>
          </a:p>
          <a:p>
            <a:r>
              <a:rPr lang="bg-BG" sz="3600" b="1" dirty="0" smtClean="0"/>
              <a:t>Нереалистични очаквания</a:t>
            </a:r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4704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9655"/>
            <a:ext cx="9144000" cy="1136435"/>
          </a:xfrm>
        </p:spPr>
        <p:txBody>
          <a:bodyPr>
            <a:noAutofit/>
          </a:bodyPr>
          <a:lstStyle/>
          <a:p>
            <a:r>
              <a:rPr lang="ru-RU" sz="4000" b="1" dirty="0" err="1">
                <a:solidFill>
                  <a:srgbClr val="800000"/>
                </a:solidFill>
              </a:rPr>
              <a:t>Каква</a:t>
            </a:r>
            <a:r>
              <a:rPr lang="ru-RU" sz="4000" b="1" dirty="0">
                <a:solidFill>
                  <a:srgbClr val="800000"/>
                </a:solidFill>
              </a:rPr>
              <a:t> е </a:t>
            </a:r>
            <a:r>
              <a:rPr lang="ru-RU" sz="4000" b="1" dirty="0" err="1">
                <a:solidFill>
                  <a:srgbClr val="800000"/>
                </a:solidFill>
              </a:rPr>
              <a:t>ролята</a:t>
            </a:r>
            <a:r>
              <a:rPr lang="ru-RU" sz="4000" b="1" dirty="0">
                <a:solidFill>
                  <a:srgbClr val="800000"/>
                </a:solidFill>
              </a:rPr>
              <a:t> на </a:t>
            </a:r>
            <a:r>
              <a:rPr lang="ru-RU" sz="4000" b="1" dirty="0" err="1">
                <a:solidFill>
                  <a:srgbClr val="800000"/>
                </a:solidFill>
              </a:rPr>
              <a:t>църквата</a:t>
            </a:r>
            <a:r>
              <a:rPr lang="ru-RU" sz="4000" b="1" dirty="0">
                <a:solidFill>
                  <a:srgbClr val="800000"/>
                </a:solidFill>
              </a:rPr>
              <a:t>? </a:t>
            </a:r>
            <a:endParaRPr lang="en-US" sz="4000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556" y="2064798"/>
            <a:ext cx="8000998" cy="388530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Като </a:t>
            </a:r>
            <a:r>
              <a:rPr lang="ru-RU" sz="3200" dirty="0" err="1" smtClean="0"/>
              <a:t>църква</a:t>
            </a:r>
            <a:r>
              <a:rPr lang="ru-RU" sz="3200" dirty="0" smtClean="0"/>
              <a:t>, имаме </a:t>
            </a:r>
            <a:r>
              <a:rPr lang="ru-RU" sz="3200" dirty="0" err="1"/>
              <a:t>отговорността</a:t>
            </a:r>
            <a:r>
              <a:rPr lang="ru-RU" sz="3200" dirty="0"/>
              <a:t> да направим </a:t>
            </a:r>
            <a:r>
              <a:rPr lang="ru-RU" sz="3200" dirty="0" err="1"/>
              <a:t>нещо</a:t>
            </a:r>
            <a:r>
              <a:rPr lang="ru-RU" sz="3200" dirty="0"/>
              <a:t> </a:t>
            </a:r>
            <a:r>
              <a:rPr lang="ru-RU" sz="3200" dirty="0" err="1" smtClean="0"/>
              <a:t>повече</a:t>
            </a:r>
            <a:r>
              <a:rPr lang="ru-RU" sz="3200" dirty="0" smtClean="0"/>
              <a:t>, </a:t>
            </a:r>
            <a:r>
              <a:rPr lang="ru-RU" sz="3200" dirty="0"/>
              <a:t>от </a:t>
            </a:r>
            <a:r>
              <a:rPr lang="ru-RU" sz="3200" dirty="0" err="1"/>
              <a:t>това</a:t>
            </a:r>
            <a:r>
              <a:rPr lang="ru-RU" sz="3200" dirty="0"/>
              <a:t> да </a:t>
            </a:r>
            <a:r>
              <a:rPr lang="ru-RU" sz="4000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възпитаваме</a:t>
            </a:r>
            <a:r>
              <a:rPr lang="ru-RU" sz="3200" dirty="0" smtClean="0"/>
              <a:t> </a:t>
            </a:r>
            <a:r>
              <a:rPr lang="ru-RU" sz="3200" dirty="0" err="1"/>
              <a:t>църковните</a:t>
            </a:r>
            <a:r>
              <a:rPr lang="ru-RU" sz="3200" dirty="0"/>
              <a:t> </a:t>
            </a:r>
            <a:r>
              <a:rPr lang="ru-RU" sz="3200" dirty="0" err="1"/>
              <a:t>членове</a:t>
            </a:r>
            <a:r>
              <a:rPr lang="ru-RU" sz="3200" dirty="0"/>
              <a:t>. </a:t>
            </a:r>
            <a:r>
              <a:rPr lang="ru-RU" sz="3200" dirty="0" smtClean="0"/>
              <a:t>В      </a:t>
            </a:r>
            <a:r>
              <a:rPr lang="ru-RU" sz="3200" dirty="0" err="1" smtClean="0"/>
              <a:t>същото</a:t>
            </a:r>
            <a:r>
              <a:rPr lang="ru-RU" sz="3200" dirty="0" smtClean="0"/>
              <a:t> </a:t>
            </a:r>
            <a:r>
              <a:rPr lang="ru-RU" sz="3200" dirty="0" err="1" smtClean="0"/>
              <a:t>време</a:t>
            </a:r>
            <a:r>
              <a:rPr lang="ru-RU" sz="3200" dirty="0" smtClean="0"/>
              <a:t>, да не </a:t>
            </a:r>
            <a:r>
              <a:rPr lang="ru-RU" sz="3200" dirty="0" err="1" smtClean="0"/>
              <a:t>смятаме</a:t>
            </a:r>
            <a:r>
              <a:rPr lang="ru-RU" sz="3200" dirty="0" smtClean="0"/>
              <a:t> всяка                 </a:t>
            </a:r>
            <a:r>
              <a:rPr lang="ru-RU" sz="3200" dirty="0" err="1" smtClean="0"/>
              <a:t>допусната</a:t>
            </a:r>
            <a:r>
              <a:rPr lang="ru-RU" sz="3200" dirty="0" smtClean="0"/>
              <a:t> грешка </a:t>
            </a:r>
            <a:r>
              <a:rPr lang="ru-RU" sz="3200" dirty="0" err="1" smtClean="0"/>
              <a:t>като</a:t>
            </a:r>
            <a:r>
              <a:rPr lang="ru-RU" sz="3200" dirty="0" smtClean="0"/>
              <a:t> акт на насилие.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2994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312" y="1072662"/>
            <a:ext cx="7313613" cy="55919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err="1" smtClean="0"/>
              <a:t>Най</a:t>
            </a:r>
            <a:r>
              <a:rPr lang="ru-RU" sz="3200" dirty="0" smtClean="0"/>
              <a:t>–</a:t>
            </a:r>
            <a:r>
              <a:rPr lang="ru-RU" sz="3200" dirty="0" err="1" smtClean="0"/>
              <a:t>важното</a:t>
            </a:r>
            <a:r>
              <a:rPr lang="ru-RU" sz="3200" dirty="0" smtClean="0"/>
              <a:t> </a:t>
            </a:r>
            <a:r>
              <a:rPr lang="ru-RU" sz="3200" dirty="0" smtClean="0"/>
              <a:t>е, </a:t>
            </a:r>
            <a:r>
              <a:rPr lang="ru-RU" sz="3200" dirty="0" err="1"/>
              <a:t>църквата</a:t>
            </a:r>
            <a:r>
              <a:rPr lang="ru-RU" sz="3200" dirty="0"/>
              <a:t> да поеме </a:t>
            </a:r>
            <a:r>
              <a:rPr lang="ru-RU" sz="4000" dirty="0" err="1">
                <a:solidFill>
                  <a:schemeClr val="accent2">
                    <a:lumMod val="75000"/>
                    <a:lumOff val="25000"/>
                  </a:schemeClr>
                </a:solidFill>
              </a:rPr>
              <a:t>инициативата</a:t>
            </a:r>
            <a:r>
              <a:rPr lang="ru-RU" sz="3200" dirty="0"/>
              <a:t> за </a:t>
            </a:r>
            <a:r>
              <a:rPr lang="ru-RU" sz="3200" dirty="0" err="1"/>
              <a:t>първите</a:t>
            </a:r>
            <a:r>
              <a:rPr lang="ru-RU" sz="3200" dirty="0"/>
              <a:t> </a:t>
            </a:r>
            <a:r>
              <a:rPr lang="ru-RU" sz="3200" dirty="0" err="1" smtClean="0"/>
              <a:t>стъпки</a:t>
            </a:r>
            <a:r>
              <a:rPr lang="ru-RU" sz="3200" dirty="0" smtClean="0"/>
              <a:t>. Не </a:t>
            </a:r>
            <a:r>
              <a:rPr lang="ru-RU" sz="3200" dirty="0"/>
              <a:t>е уместно да </a:t>
            </a:r>
            <a:r>
              <a:rPr lang="ru-RU" sz="3200" dirty="0" err="1"/>
              <a:t>питаме</a:t>
            </a:r>
            <a:r>
              <a:rPr lang="ru-RU" sz="3200" dirty="0"/>
              <a:t> </a:t>
            </a:r>
            <a:r>
              <a:rPr lang="ru-RU" sz="3200" dirty="0" err="1"/>
              <a:t>защо</a:t>
            </a:r>
            <a:r>
              <a:rPr lang="ru-RU" sz="3200" dirty="0"/>
              <a:t> </a:t>
            </a:r>
            <a:r>
              <a:rPr lang="ru-RU" sz="3200" dirty="0" err="1"/>
              <a:t>жертвата</a:t>
            </a:r>
            <a:r>
              <a:rPr lang="ru-RU" sz="3200" dirty="0"/>
              <a:t> </a:t>
            </a:r>
            <a:r>
              <a:rPr lang="ru-RU" sz="3200" dirty="0" err="1"/>
              <a:t>остава</a:t>
            </a:r>
            <a:r>
              <a:rPr lang="ru-RU" sz="3200" dirty="0"/>
              <a:t> при </a:t>
            </a:r>
            <a:r>
              <a:rPr lang="ru-RU" sz="3200" dirty="0" err="1"/>
              <a:t>насилника</a:t>
            </a:r>
            <a:r>
              <a:rPr lang="ru-RU" sz="3200" dirty="0"/>
              <a:t>. </a:t>
            </a:r>
            <a:r>
              <a:rPr lang="ru-RU" sz="3200" dirty="0" err="1" smtClean="0"/>
              <a:t>Нито</a:t>
            </a:r>
            <a:r>
              <a:rPr lang="ru-RU" sz="3200" dirty="0" smtClean="0"/>
              <a:t>  </a:t>
            </a:r>
            <a:r>
              <a:rPr lang="ru-RU" sz="3200" dirty="0"/>
              <a:t>е </a:t>
            </a:r>
            <a:r>
              <a:rPr lang="ru-RU" sz="3200" dirty="0" err="1"/>
              <a:t>достатъчно</a:t>
            </a:r>
            <a:r>
              <a:rPr lang="ru-RU" sz="3200" dirty="0"/>
              <a:t> да й </a:t>
            </a:r>
            <a:r>
              <a:rPr lang="ru-RU" sz="3200" dirty="0" smtClean="0"/>
              <a:t>кажем, </a:t>
            </a:r>
            <a:r>
              <a:rPr lang="ru-RU" sz="3200" dirty="0"/>
              <a:t>да си </a:t>
            </a:r>
            <a:r>
              <a:rPr lang="ru-RU" sz="3200" dirty="0" err="1"/>
              <a:t>тръгне</a:t>
            </a:r>
            <a:r>
              <a:rPr lang="ru-RU" sz="3200" dirty="0"/>
              <a:t>. </a:t>
            </a:r>
            <a:r>
              <a:rPr lang="ru-RU" sz="3200" dirty="0" err="1"/>
              <a:t>Ако</a:t>
            </a:r>
            <a:r>
              <a:rPr lang="ru-RU" sz="3200" dirty="0"/>
              <a:t> </a:t>
            </a:r>
            <a:r>
              <a:rPr lang="ru-RU" sz="3200" dirty="0" err="1"/>
              <a:t>църквата</a:t>
            </a:r>
            <a:r>
              <a:rPr lang="ru-RU" sz="3200" dirty="0"/>
              <a:t> е </a:t>
            </a:r>
            <a:r>
              <a:rPr lang="ru-RU" sz="3200" dirty="0" err="1"/>
              <a:t>наясно</a:t>
            </a:r>
            <a:r>
              <a:rPr lang="ru-RU" sz="3200" dirty="0"/>
              <a:t> с </a:t>
            </a:r>
            <a:r>
              <a:rPr lang="ru-RU" sz="3200" dirty="0" err="1"/>
              <a:t>насилието</a:t>
            </a:r>
            <a:r>
              <a:rPr lang="ru-RU" sz="3200" dirty="0"/>
              <a:t>, </a:t>
            </a:r>
            <a:r>
              <a:rPr lang="ru-RU" sz="3200" dirty="0" err="1"/>
              <a:t>трябва</a:t>
            </a:r>
            <a:r>
              <a:rPr lang="ru-RU" sz="3200" dirty="0"/>
              <a:t> да се намеси в </a:t>
            </a:r>
            <a:r>
              <a:rPr lang="ru-RU" sz="3200" dirty="0" smtClean="0"/>
              <a:t>защита, </a:t>
            </a:r>
            <a:r>
              <a:rPr lang="ru-RU" sz="3200" dirty="0"/>
              <a:t>да спаси и да стане адвокат на </a:t>
            </a:r>
            <a:r>
              <a:rPr lang="ru-RU" sz="3200" dirty="0" err="1"/>
              <a:t>жертвата</a:t>
            </a:r>
            <a:r>
              <a:rPr lang="ru-RU" sz="3200" dirty="0"/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546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216" y="2062266"/>
            <a:ext cx="7561384" cy="2931776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bg-BG" sz="3200" dirty="0" smtClean="0"/>
              <a:t>Жертвите на домашно насилие се нуждаят от нашата </a:t>
            </a:r>
            <a:r>
              <a:rPr lang="bg-BG" sz="40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помощ</a:t>
            </a:r>
            <a:r>
              <a:rPr lang="bg-BG" sz="3200" dirty="0" smtClean="0"/>
              <a:t>. Необходимо е да запомним простичките начини за адекватна намеса, </a:t>
            </a:r>
            <a:r>
              <a:rPr lang="bg-BG" sz="3200" dirty="0"/>
              <a:t>когато жертвата напуска </a:t>
            </a:r>
            <a:r>
              <a:rPr lang="bg-BG" sz="3200" dirty="0" smtClean="0"/>
              <a:t>насилника си, което понякога е много трудно да се направи  и почти невъзможно, ако бъде </a:t>
            </a:r>
            <a:r>
              <a:rPr lang="bg-BG" sz="3200" dirty="0"/>
              <a:t>оставена да се </a:t>
            </a:r>
            <a:r>
              <a:rPr lang="bg-BG" sz="3200" dirty="0" smtClean="0"/>
              <a:t>справя сама.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3703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858" y="1037564"/>
            <a:ext cx="3622317" cy="868362"/>
          </a:xfrm>
        </p:spPr>
        <p:txBody>
          <a:bodyPr>
            <a:normAutofit/>
          </a:bodyPr>
          <a:lstStyle/>
          <a:p>
            <a:pPr algn="l"/>
            <a:r>
              <a:rPr lang="bg-BG" sz="4000" b="1" dirty="0" smtClean="0">
                <a:solidFill>
                  <a:srgbClr val="800000"/>
                </a:solidFill>
              </a:rPr>
              <a:t>Изводи</a:t>
            </a:r>
            <a:endParaRPr lang="en-US" sz="4000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221" y="2337079"/>
            <a:ext cx="3429000" cy="3428984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3600" dirty="0" err="1"/>
              <a:t>Щ</a:t>
            </a:r>
            <a:r>
              <a:rPr lang="ru-RU" sz="3600" dirty="0" err="1" smtClean="0"/>
              <a:t>е</a:t>
            </a:r>
            <a:r>
              <a:rPr lang="ru-RU" sz="3600" dirty="0" smtClean="0"/>
              <a:t> </a:t>
            </a:r>
            <a:r>
              <a:rPr lang="ru-RU" sz="3600" dirty="0" err="1"/>
              <a:t>познаят</a:t>
            </a:r>
            <a:r>
              <a:rPr lang="ru-RU" sz="3600" dirty="0"/>
              <a:t> </a:t>
            </a:r>
            <a:r>
              <a:rPr lang="ru-RU" sz="3600" dirty="0" smtClean="0"/>
              <a:t>ли </a:t>
            </a:r>
            <a:r>
              <a:rPr lang="ru-RU" sz="3600" dirty="0" err="1"/>
              <a:t>х</a:t>
            </a:r>
            <a:r>
              <a:rPr lang="ru-RU" sz="3600" dirty="0" err="1" smtClean="0"/>
              <a:t>ората</a:t>
            </a:r>
            <a:r>
              <a:rPr lang="ru-RU" sz="3600" dirty="0"/>
              <a:t>, </a:t>
            </a:r>
            <a:r>
              <a:rPr lang="ru-RU" sz="3600" dirty="0"/>
              <a:t>че </a:t>
            </a:r>
            <a:r>
              <a:rPr lang="ru-RU" sz="3600" dirty="0" err="1"/>
              <a:t>сме</a:t>
            </a:r>
            <a:r>
              <a:rPr lang="ru-RU" sz="3600" dirty="0"/>
              <a:t> </a:t>
            </a:r>
            <a:r>
              <a:rPr lang="ru-RU" sz="3600" dirty="0" err="1"/>
              <a:t>ученици</a:t>
            </a:r>
            <a:r>
              <a:rPr lang="ru-RU" sz="3600" dirty="0"/>
              <a:t> на Христос по </a:t>
            </a:r>
            <a:r>
              <a:rPr lang="ru-RU" sz="3600" dirty="0" err="1" smtClean="0"/>
              <a:t>обичта</a:t>
            </a:r>
            <a:r>
              <a:rPr lang="ru-RU" sz="3600" dirty="0" smtClean="0"/>
              <a:t> ни </a:t>
            </a:r>
            <a:r>
              <a:rPr lang="ru-RU" sz="3600" dirty="0"/>
              <a:t>един </a:t>
            </a:r>
            <a:r>
              <a:rPr lang="ru-RU" sz="3600" dirty="0" err="1" smtClean="0"/>
              <a:t>към</a:t>
            </a:r>
            <a:r>
              <a:rPr lang="ru-RU" sz="3600" dirty="0" smtClean="0"/>
              <a:t> друг?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546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136" y="593006"/>
            <a:ext cx="7976743" cy="5944590"/>
          </a:xfrm>
        </p:spPr>
        <p:txBody>
          <a:bodyPr>
            <a:noAutofit/>
          </a:bodyPr>
          <a:lstStyle/>
          <a:p>
            <a:pPr lvl="0"/>
            <a:r>
              <a:rPr lang="bg-BG" sz="2800" b="1" dirty="0">
                <a:solidFill>
                  <a:srgbClr val="800000"/>
                </a:solidFill>
              </a:rPr>
              <a:t>Ако сме Негови ученици</a:t>
            </a:r>
            <a:r>
              <a:rPr lang="en-US" sz="2800" dirty="0" smtClean="0"/>
              <a:t>, </a:t>
            </a:r>
            <a:r>
              <a:rPr lang="ru-RU" sz="2800" dirty="0"/>
              <a:t>, </a:t>
            </a:r>
            <a:r>
              <a:rPr lang="ru-RU" sz="2800" dirty="0" err="1"/>
              <a:t>няма</a:t>
            </a:r>
            <a:r>
              <a:rPr lang="ru-RU" sz="2800" dirty="0"/>
              <a:t> да </a:t>
            </a:r>
            <a:r>
              <a:rPr lang="ru-RU" sz="2800" dirty="0" err="1"/>
              <a:t>поощряваме</a:t>
            </a:r>
            <a:r>
              <a:rPr lang="ru-RU" sz="2800" dirty="0"/>
              <a:t> </a:t>
            </a:r>
            <a:r>
              <a:rPr lang="ru-RU" sz="2800" dirty="0" err="1"/>
              <a:t>никаква</a:t>
            </a:r>
            <a:r>
              <a:rPr lang="ru-RU" sz="2800" dirty="0"/>
              <a:t> форма на насилие в </a:t>
            </a:r>
            <a:r>
              <a:rPr lang="ru-RU" sz="2800" dirty="0" err="1"/>
              <a:t>семейството</a:t>
            </a:r>
            <a:r>
              <a:rPr lang="ru-RU" sz="2800" dirty="0"/>
              <a:t> и </a:t>
            </a:r>
            <a:r>
              <a:rPr lang="ru-RU" sz="2800" dirty="0" err="1"/>
              <a:t>църквите</a:t>
            </a:r>
            <a:r>
              <a:rPr lang="ru-RU" sz="2800" dirty="0"/>
              <a:t> ни. </a:t>
            </a:r>
            <a:endParaRPr lang="ru-RU" sz="2800" dirty="0" smtClean="0"/>
          </a:p>
          <a:p>
            <a:pPr lvl="0"/>
            <a:r>
              <a:rPr lang="bg-BG" sz="2800" b="1" dirty="0" smtClean="0">
                <a:solidFill>
                  <a:srgbClr val="800000"/>
                </a:solidFill>
              </a:rPr>
              <a:t>Ако </a:t>
            </a:r>
            <a:r>
              <a:rPr lang="bg-BG" sz="2800" b="1" dirty="0">
                <a:solidFill>
                  <a:srgbClr val="800000"/>
                </a:solidFill>
              </a:rPr>
              <a:t>сме Негови ученици</a:t>
            </a:r>
            <a:r>
              <a:rPr lang="en-US" sz="2800" b="1" dirty="0" smtClean="0"/>
              <a:t>, </a:t>
            </a:r>
            <a:r>
              <a:rPr lang="ru-RU" sz="2800" dirty="0" err="1"/>
              <a:t>ще</a:t>
            </a:r>
            <a:r>
              <a:rPr lang="ru-RU" sz="2800" dirty="0"/>
              <a:t> </a:t>
            </a:r>
            <a:r>
              <a:rPr lang="ru-RU" sz="2800" dirty="0" err="1"/>
              <a:t>възпитаваме</a:t>
            </a:r>
            <a:r>
              <a:rPr lang="ru-RU" sz="2800" dirty="0"/>
              <a:t> в </a:t>
            </a:r>
            <a:r>
              <a:rPr lang="ru-RU" sz="2800" dirty="0" err="1"/>
              <a:t>познаване</a:t>
            </a:r>
            <a:r>
              <a:rPr lang="ru-RU" sz="2800" dirty="0"/>
              <a:t> на </a:t>
            </a:r>
            <a:r>
              <a:rPr lang="ru-RU" sz="2800" dirty="0" err="1"/>
              <a:t>този</a:t>
            </a:r>
            <a:r>
              <a:rPr lang="ru-RU" sz="2800" dirty="0"/>
              <a:t> проблем. </a:t>
            </a:r>
            <a:endParaRPr lang="ru-RU" sz="2800" dirty="0" smtClean="0"/>
          </a:p>
          <a:p>
            <a:pPr lvl="0"/>
            <a:r>
              <a:rPr lang="bg-BG" sz="2800" b="1" dirty="0" smtClean="0">
                <a:solidFill>
                  <a:srgbClr val="800000"/>
                </a:solidFill>
              </a:rPr>
              <a:t>Ако </a:t>
            </a:r>
            <a:r>
              <a:rPr lang="bg-BG" sz="2800" b="1" dirty="0">
                <a:solidFill>
                  <a:srgbClr val="800000"/>
                </a:solidFill>
              </a:rPr>
              <a:t>сме Негови ученици</a:t>
            </a:r>
            <a:r>
              <a:rPr lang="en-US" sz="2800" dirty="0" smtClean="0">
                <a:solidFill>
                  <a:srgbClr val="800000"/>
                </a:solidFill>
              </a:rPr>
              <a:t>, </a:t>
            </a:r>
            <a:r>
              <a:rPr lang="ru-RU" sz="2800" dirty="0" err="1"/>
              <a:t>ще</a:t>
            </a:r>
            <a:r>
              <a:rPr lang="ru-RU" sz="2800" dirty="0"/>
              <a:t> се намесим в защита на </a:t>
            </a:r>
            <a:r>
              <a:rPr lang="ru-RU" sz="2800" dirty="0" err="1"/>
              <a:t>жертвата</a:t>
            </a:r>
            <a:r>
              <a:rPr lang="ru-RU" sz="2800" dirty="0"/>
              <a:t>, за да </a:t>
            </a:r>
            <a:r>
              <a:rPr lang="ru-RU" sz="2800" dirty="0" err="1"/>
              <a:t>прекъснем</a:t>
            </a:r>
            <a:r>
              <a:rPr lang="ru-RU" sz="2800" dirty="0"/>
              <a:t> </a:t>
            </a:r>
            <a:r>
              <a:rPr lang="ru-RU" sz="2800" dirty="0" err="1"/>
              <a:t>цикъла</a:t>
            </a:r>
            <a:r>
              <a:rPr lang="ru-RU" sz="2800" dirty="0"/>
              <a:t> на </a:t>
            </a:r>
            <a:r>
              <a:rPr lang="ru-RU" sz="2800" dirty="0" err="1"/>
              <a:t>насилието</a:t>
            </a:r>
            <a:r>
              <a:rPr lang="ru-RU" sz="2800" dirty="0"/>
              <a:t>, в </a:t>
            </a:r>
            <a:r>
              <a:rPr lang="ru-RU" sz="2800" dirty="0" err="1"/>
              <a:t>който</a:t>
            </a:r>
            <a:r>
              <a:rPr lang="ru-RU" sz="2800" dirty="0"/>
              <a:t> е подчинена. </a:t>
            </a:r>
            <a:endParaRPr lang="ru-RU" sz="2800" dirty="0" smtClean="0"/>
          </a:p>
          <a:p>
            <a:pPr lvl="0"/>
            <a:r>
              <a:rPr lang="bg-BG" sz="2800" b="1" dirty="0">
                <a:solidFill>
                  <a:srgbClr val="800000"/>
                </a:solidFill>
              </a:rPr>
              <a:t>Ако сме Негови </a:t>
            </a:r>
            <a:r>
              <a:rPr lang="bg-BG" sz="2800" b="1" dirty="0" smtClean="0">
                <a:solidFill>
                  <a:srgbClr val="800000"/>
                </a:solidFill>
              </a:rPr>
              <a:t>ученици</a:t>
            </a:r>
            <a:r>
              <a:rPr lang="en-US" sz="2800" b="1" dirty="0" smtClean="0"/>
              <a:t>, </a:t>
            </a:r>
            <a:r>
              <a:rPr lang="ru-RU" sz="2800" dirty="0" err="1"/>
              <a:t>ще</a:t>
            </a:r>
            <a:r>
              <a:rPr lang="ru-RU" sz="2800" dirty="0"/>
              <a:t> </a:t>
            </a:r>
            <a:r>
              <a:rPr lang="ru-RU" sz="2800" dirty="0" err="1"/>
              <a:t>помогнем</a:t>
            </a:r>
            <a:r>
              <a:rPr lang="ru-RU" sz="2800" dirty="0"/>
              <a:t> на </a:t>
            </a:r>
            <a:r>
              <a:rPr lang="ru-RU" sz="2800" dirty="0" err="1"/>
              <a:t>жертвата</a:t>
            </a:r>
            <a:r>
              <a:rPr lang="ru-RU" sz="2800" dirty="0"/>
              <a:t> с </a:t>
            </a:r>
            <a:r>
              <a:rPr lang="ru-RU" sz="2800" dirty="0" err="1"/>
              <a:t>най</a:t>
            </a:r>
            <a:r>
              <a:rPr lang="ru-RU" sz="2800" dirty="0"/>
              <a:t>- </a:t>
            </a:r>
            <a:r>
              <a:rPr lang="ru-RU" sz="2800" dirty="0" err="1"/>
              <a:t>необходимото</a:t>
            </a:r>
            <a:r>
              <a:rPr lang="ru-RU" sz="2800" dirty="0"/>
              <a:t>, след </a:t>
            </a:r>
            <a:r>
              <a:rPr lang="ru-RU" sz="2800" dirty="0" err="1"/>
              <a:t>като</a:t>
            </a:r>
            <a:r>
              <a:rPr lang="ru-RU" sz="2800" dirty="0"/>
              <a:t> </a:t>
            </a:r>
            <a:r>
              <a:rPr lang="ru-RU" sz="2800" dirty="0" err="1"/>
              <a:t>напусне</a:t>
            </a:r>
            <a:r>
              <a:rPr lang="ru-RU" sz="2800" dirty="0"/>
              <a:t> </a:t>
            </a:r>
            <a:r>
              <a:rPr lang="ru-RU" sz="2800" dirty="0" err="1"/>
              <a:t>насилствената</a:t>
            </a:r>
            <a:r>
              <a:rPr lang="ru-RU" sz="2800" dirty="0"/>
              <a:t> среда.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2274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0643" y="967156"/>
            <a:ext cx="4413738" cy="51874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effectLst/>
              </a:rPr>
              <a:t> </a:t>
            </a:r>
            <a:r>
              <a:rPr lang="bg-BG" sz="3200" dirty="0" smtClean="0"/>
              <a:t>„</a:t>
            </a:r>
            <a:r>
              <a:rPr lang="ru-RU" sz="3200" dirty="0" smtClean="0"/>
              <a:t>Господ </a:t>
            </a:r>
            <a:r>
              <a:rPr lang="ru-RU" sz="3200" dirty="0" err="1"/>
              <a:t>желае</a:t>
            </a:r>
            <a:r>
              <a:rPr lang="ru-RU" sz="3200" dirty="0"/>
              <a:t> от </a:t>
            </a:r>
            <a:r>
              <a:rPr lang="ru-RU" sz="3200" dirty="0" err="1"/>
              <a:t>своите</a:t>
            </a:r>
            <a:r>
              <a:rPr lang="ru-RU" sz="3200" dirty="0"/>
              <a:t> </a:t>
            </a:r>
            <a:r>
              <a:rPr lang="ru-RU" sz="3200" dirty="0" err="1"/>
              <a:t>деца</a:t>
            </a:r>
            <a:r>
              <a:rPr lang="ru-RU" sz="3200" dirty="0"/>
              <a:t> да пазят в </a:t>
            </a:r>
            <a:r>
              <a:rPr lang="ru-RU" sz="3200" dirty="0" err="1"/>
              <a:t>семействата</a:t>
            </a:r>
            <a:r>
              <a:rPr lang="ru-RU" sz="3200" dirty="0"/>
              <a:t> си </a:t>
            </a:r>
            <a:r>
              <a:rPr lang="ru-RU" sz="3200" dirty="0" err="1"/>
              <a:t>реда</a:t>
            </a:r>
            <a:r>
              <a:rPr lang="ru-RU" sz="3200" dirty="0"/>
              <a:t> и </a:t>
            </a:r>
            <a:r>
              <a:rPr lang="ru-RU" sz="3200" dirty="0" err="1"/>
              <a:t>хармонията</a:t>
            </a:r>
            <a:r>
              <a:rPr lang="ru-RU" sz="3200" dirty="0"/>
              <a:t>, </a:t>
            </a:r>
            <a:r>
              <a:rPr lang="ru-RU" sz="3200" dirty="0" err="1"/>
              <a:t>които</a:t>
            </a:r>
            <a:r>
              <a:rPr lang="ru-RU" sz="3200" dirty="0"/>
              <a:t> </a:t>
            </a:r>
            <a:r>
              <a:rPr lang="ru-RU" sz="3200" dirty="0" err="1"/>
              <a:t>са</a:t>
            </a:r>
            <a:r>
              <a:rPr lang="ru-RU" sz="3200" dirty="0"/>
              <a:t> </a:t>
            </a:r>
            <a:r>
              <a:rPr lang="ru-RU" sz="3200" dirty="0" err="1"/>
              <a:t>сърцето</a:t>
            </a:r>
            <a:r>
              <a:rPr lang="ru-RU" sz="3200" dirty="0"/>
              <a:t> на </a:t>
            </a:r>
            <a:r>
              <a:rPr lang="ru-RU" sz="3200" dirty="0" err="1"/>
              <a:t>небесната</a:t>
            </a:r>
            <a:r>
              <a:rPr lang="ru-RU" sz="3200" dirty="0"/>
              <a:t> </a:t>
            </a:r>
            <a:r>
              <a:rPr lang="ru-RU" sz="3200" dirty="0" err="1"/>
              <a:t>хармония</a:t>
            </a:r>
            <a:r>
              <a:rPr lang="ru-RU" sz="3200" dirty="0" smtClean="0"/>
              <a:t>.</a:t>
            </a:r>
            <a:r>
              <a:rPr lang="en-US" sz="3200" dirty="0" smtClean="0"/>
              <a:t>”</a:t>
            </a:r>
          </a:p>
          <a:p>
            <a:pPr marL="0" indent="0" algn="ctr">
              <a:buNone/>
            </a:pPr>
            <a:endParaRPr lang="en-US" sz="1000" dirty="0"/>
          </a:p>
          <a:p>
            <a:pPr marL="0" indent="0" algn="ctr">
              <a:buNone/>
            </a:pPr>
            <a:r>
              <a:rPr lang="en-US" dirty="0"/>
              <a:t>Ellen G. White,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Counsels </a:t>
            </a:r>
            <a:r>
              <a:rPr lang="en-US" i="1" dirty="0"/>
              <a:t>on </a:t>
            </a:r>
            <a:r>
              <a:rPr lang="en-US" i="1" dirty="0" smtClean="0"/>
              <a:t>Health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5247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766</TotalTime>
  <Words>1798</Words>
  <Application>Microsoft Office PowerPoint</Application>
  <PresentationFormat>Презентация на цял екран (4:3)</PresentationFormat>
  <Paragraphs>110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38</vt:i4>
      </vt:variant>
    </vt:vector>
  </HeadingPairs>
  <TitlesOfParts>
    <vt:vector size="39" baseType="lpstr">
      <vt:lpstr>Inkwell</vt:lpstr>
      <vt:lpstr>Прекъсни порочния кръг Семинар</vt:lpstr>
      <vt:lpstr>Презентация на PowerPoint</vt:lpstr>
      <vt:lpstr>Презентация на PowerPoint</vt:lpstr>
      <vt:lpstr>Въпроси за дискусия по групи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Статистически данни за домашно насилие. </vt:lpstr>
      <vt:lpstr>Видове насилие </vt:lpstr>
      <vt:lpstr>Впрос по групи:</vt:lpstr>
      <vt:lpstr>ПОРОЧНИЯТ КРЪГ НА ДОМАШНОТО НАСИЛИЕ</vt:lpstr>
      <vt:lpstr>Цикъл на домашното насилие</vt:lpstr>
      <vt:lpstr>1.Фаза на фалшивия меден месец</vt:lpstr>
      <vt:lpstr>2. Нормална фаза</vt:lpstr>
      <vt:lpstr>3. Фаза на нарастващото напрежение</vt:lpstr>
      <vt:lpstr>4. Избухване</vt:lpstr>
      <vt:lpstr>Всеки човек е различен</vt:lpstr>
      <vt:lpstr>Още лоши новини</vt:lpstr>
      <vt:lpstr>Едно усложнение </vt:lpstr>
      <vt:lpstr>Какво може да се направи?</vt:lpstr>
      <vt:lpstr>Презентация на PowerPoint</vt:lpstr>
      <vt:lpstr>Въпроси към теб</vt:lpstr>
      <vt:lpstr>Още съвети за жертвата (или как да помогнете на жертвата)</vt:lpstr>
      <vt:lpstr>Телефонни разговори, отнасящи се до вашата ситуация:</vt:lpstr>
      <vt:lpstr>Използването на компютър:</vt:lpstr>
      <vt:lpstr>Презентация на PowerPoint</vt:lpstr>
      <vt:lpstr>Къде още можете да потърсите помощ?</vt:lpstr>
      <vt:lpstr>Работа по групи</vt:lpstr>
      <vt:lpstr>Стереотипни хипотези </vt:lpstr>
      <vt:lpstr>Презентация на PowerPoint</vt:lpstr>
      <vt:lpstr>Каква е ролята на църквата? </vt:lpstr>
      <vt:lpstr>Презентация на PowerPoint</vt:lpstr>
      <vt:lpstr>Презентация на PowerPoint</vt:lpstr>
      <vt:lpstr>Изводи</vt:lpstr>
      <vt:lpstr>Презентация на PowerPoint</vt:lpstr>
      <vt:lpstr>Презентация на PowerPoint</vt:lpstr>
    </vt:vector>
  </TitlesOfParts>
  <Company>7th Day Adventist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Breaking the Cycle of Violence</dc:title>
  <dc:creator>Raquel Arrais</dc:creator>
  <cp:lastModifiedBy>User</cp:lastModifiedBy>
  <cp:revision>76</cp:revision>
  <dcterms:created xsi:type="dcterms:W3CDTF">2013-04-10T18:21:29Z</dcterms:created>
  <dcterms:modified xsi:type="dcterms:W3CDTF">2013-10-17T12:49:02Z</dcterms:modified>
</cp:coreProperties>
</file>